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sldIdLst>
    <p:sldId id="257" r:id="rId5"/>
    <p:sldId id="281" r:id="rId6"/>
    <p:sldId id="283" r:id="rId7"/>
    <p:sldId id="284" r:id="rId8"/>
    <p:sldId id="271" r:id="rId9"/>
    <p:sldId id="288" r:id="rId10"/>
    <p:sldId id="267" r:id="rId11"/>
    <p:sldId id="273" r:id="rId12"/>
    <p:sldId id="277" r:id="rId13"/>
    <p:sldId id="280" r:id="rId14"/>
    <p:sldId id="265" r:id="rId15"/>
    <p:sldId id="289" r:id="rId16"/>
    <p:sldId id="272" r:id="rId17"/>
    <p:sldId id="287" r:id="rId18"/>
  </p:sldIdLst>
  <p:sldSz cx="12192000" cy="6858000"/>
  <p:notesSz cx="7010400" cy="9296400"/>
  <p:embeddedFontLst>
    <p:embeddedFont>
      <p:font typeface="Open Sans" pitchFamily="2" charset="0"/>
      <p:regular r:id="rId20"/>
      <p:bold r:id="rId21"/>
      <p:italic r:id="rId22"/>
      <p:boldItalic r:id="rId23"/>
    </p:embeddedFont>
    <p:embeddedFont>
      <p:font typeface="Open Sans Light" pitchFamily="2" charset="0"/>
      <p:regular r:id="rId24"/>
      <p:italic r:id="rId25"/>
    </p:embeddedFont>
    <p:embeddedFont>
      <p:font typeface="Open Sans Semibold"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A1"/>
    <a:srgbClr val="3399FF"/>
    <a:srgbClr val="CCECFF"/>
    <a:srgbClr val="FFFFCC"/>
    <a:srgbClr val="5DB1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2094" autoAdjust="0"/>
  </p:normalViewPr>
  <p:slideViewPr>
    <p:cSldViewPr snapToGrid="0" snapToObjects="1">
      <p:cViewPr>
        <p:scale>
          <a:sx n="49" d="100"/>
          <a:sy n="49" d="100"/>
        </p:scale>
        <p:origin x="439" y="24"/>
      </p:cViewPr>
      <p:guideLst/>
    </p:cSldViewPr>
  </p:slideViewPr>
  <p:outlineViewPr>
    <p:cViewPr>
      <p:scale>
        <a:sx n="33" d="100"/>
        <a:sy n="33" d="100"/>
      </p:scale>
      <p:origin x="0" y="-15106"/>
    </p:cViewPr>
  </p:outlineViewPr>
  <p:notesTextViewPr>
    <p:cViewPr>
      <p:scale>
        <a:sx n="1" d="1"/>
        <a:sy n="1" d="1"/>
      </p:scale>
      <p:origin x="0" y="0"/>
    </p:cViewPr>
  </p:notesTextViewPr>
  <p:sorterViewPr>
    <p:cViewPr>
      <p:scale>
        <a:sx n="100" d="100"/>
        <a:sy n="100" d="100"/>
      </p:scale>
      <p:origin x="0" y="-2503"/>
    </p:cViewPr>
  </p:sorterViewPr>
  <p:notesViewPr>
    <p:cSldViewPr snapToGrid="0" snapToObjects="1">
      <p:cViewPr>
        <p:scale>
          <a:sx n="100" d="100"/>
          <a:sy n="100" d="100"/>
        </p:scale>
        <p:origin x="622" y="-97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Hester" userId="48b286ab-fc13-4a54-8602-4a25cf005eda" providerId="ADAL" clId="{2B819EF6-4227-4239-B1D3-43F24E772BFC}"/>
    <pc:docChg chg="custSel modSld">
      <pc:chgData name="Marta Hester" userId="48b286ab-fc13-4a54-8602-4a25cf005eda" providerId="ADAL" clId="{2B819EF6-4227-4239-B1D3-43F24E772BFC}" dt="2026-04-29T13:33:50.163" v="199" actId="20577"/>
      <pc:docMkLst>
        <pc:docMk/>
      </pc:docMkLst>
      <pc:sldChg chg="modSp mod">
        <pc:chgData name="Marta Hester" userId="48b286ab-fc13-4a54-8602-4a25cf005eda" providerId="ADAL" clId="{2B819EF6-4227-4239-B1D3-43F24E772BFC}" dt="2026-04-29T13:18:36.936" v="0" actId="20577"/>
        <pc:sldMkLst>
          <pc:docMk/>
          <pc:sldMk cId="1761249647" sldId="257"/>
        </pc:sldMkLst>
        <pc:spChg chg="mod">
          <ac:chgData name="Marta Hester" userId="48b286ab-fc13-4a54-8602-4a25cf005eda" providerId="ADAL" clId="{2B819EF6-4227-4239-B1D3-43F24E772BFC}" dt="2026-04-29T13:18:36.936" v="0" actId="20577"/>
          <ac:spMkLst>
            <pc:docMk/>
            <pc:sldMk cId="1761249647" sldId="257"/>
            <ac:spMk id="3" creationId="{B735E8C1-F778-6F4A-9897-ADB3C73C6246}"/>
          </ac:spMkLst>
        </pc:spChg>
      </pc:sldChg>
      <pc:sldChg chg="modSp mod">
        <pc:chgData name="Marta Hester" userId="48b286ab-fc13-4a54-8602-4a25cf005eda" providerId="ADAL" clId="{2B819EF6-4227-4239-B1D3-43F24E772BFC}" dt="2026-04-29T13:21:51.527" v="52" actId="20577"/>
        <pc:sldMkLst>
          <pc:docMk/>
          <pc:sldMk cId="176245048" sldId="271"/>
        </pc:sldMkLst>
        <pc:spChg chg="mod">
          <ac:chgData name="Marta Hester" userId="48b286ab-fc13-4a54-8602-4a25cf005eda" providerId="ADAL" clId="{2B819EF6-4227-4239-B1D3-43F24E772BFC}" dt="2026-04-29T13:21:51.527" v="52" actId="20577"/>
          <ac:spMkLst>
            <pc:docMk/>
            <pc:sldMk cId="176245048" sldId="271"/>
            <ac:spMk id="4" creationId="{EAA547DB-E7E2-8B8D-C435-B0EAF942C997}"/>
          </ac:spMkLst>
        </pc:spChg>
      </pc:sldChg>
      <pc:sldChg chg="modSp mod">
        <pc:chgData name="Marta Hester" userId="48b286ab-fc13-4a54-8602-4a25cf005eda" providerId="ADAL" clId="{2B819EF6-4227-4239-B1D3-43F24E772BFC}" dt="2026-04-29T13:26:24.205" v="75" actId="20577"/>
        <pc:sldMkLst>
          <pc:docMk/>
          <pc:sldMk cId="4046653970" sldId="272"/>
        </pc:sldMkLst>
        <pc:spChg chg="mod">
          <ac:chgData name="Marta Hester" userId="48b286ab-fc13-4a54-8602-4a25cf005eda" providerId="ADAL" clId="{2B819EF6-4227-4239-B1D3-43F24E772BFC}" dt="2026-04-29T13:26:20.644" v="74" actId="20577"/>
          <ac:spMkLst>
            <pc:docMk/>
            <pc:sldMk cId="4046653970" sldId="272"/>
            <ac:spMk id="3" creationId="{6330889E-01C7-8A7D-C7D6-8CC736F2AE5D}"/>
          </ac:spMkLst>
        </pc:spChg>
        <pc:spChg chg="mod">
          <ac:chgData name="Marta Hester" userId="48b286ab-fc13-4a54-8602-4a25cf005eda" providerId="ADAL" clId="{2B819EF6-4227-4239-B1D3-43F24E772BFC}" dt="2026-04-29T13:26:24.205" v="75" actId="20577"/>
          <ac:spMkLst>
            <pc:docMk/>
            <pc:sldMk cId="4046653970" sldId="272"/>
            <ac:spMk id="4" creationId="{CD568558-5F3D-6F04-48A6-85B618CAE6FC}"/>
          </ac:spMkLst>
        </pc:spChg>
      </pc:sldChg>
      <pc:sldChg chg="modSp mod">
        <pc:chgData name="Marta Hester" userId="48b286ab-fc13-4a54-8602-4a25cf005eda" providerId="ADAL" clId="{2B819EF6-4227-4239-B1D3-43F24E772BFC}" dt="2026-04-29T13:25:03.281" v="72" actId="20577"/>
        <pc:sldMkLst>
          <pc:docMk/>
          <pc:sldMk cId="2558733942" sldId="277"/>
        </pc:sldMkLst>
        <pc:graphicFrameChg chg="modGraphic">
          <ac:chgData name="Marta Hester" userId="48b286ab-fc13-4a54-8602-4a25cf005eda" providerId="ADAL" clId="{2B819EF6-4227-4239-B1D3-43F24E772BFC}" dt="2026-04-29T13:25:03.281" v="72" actId="20577"/>
          <ac:graphicFrameMkLst>
            <pc:docMk/>
            <pc:sldMk cId="2558733942" sldId="277"/>
            <ac:graphicFrameMk id="5" creationId="{6B6CC8FE-5CE6-F71E-40E2-5E30C63CE1F0}"/>
          </ac:graphicFrameMkLst>
        </pc:graphicFrameChg>
      </pc:sldChg>
      <pc:sldChg chg="modSp mod">
        <pc:chgData name="Marta Hester" userId="48b286ab-fc13-4a54-8602-4a25cf005eda" providerId="ADAL" clId="{2B819EF6-4227-4239-B1D3-43F24E772BFC}" dt="2026-04-29T13:33:50.163" v="199" actId="20577"/>
        <pc:sldMkLst>
          <pc:docMk/>
          <pc:sldMk cId="2546765506" sldId="280"/>
        </pc:sldMkLst>
        <pc:graphicFrameChg chg="modGraphic">
          <ac:chgData name="Marta Hester" userId="48b286ab-fc13-4a54-8602-4a25cf005eda" providerId="ADAL" clId="{2B819EF6-4227-4239-B1D3-43F24E772BFC}" dt="2026-04-29T13:33:50.163" v="199" actId="20577"/>
          <ac:graphicFrameMkLst>
            <pc:docMk/>
            <pc:sldMk cId="2546765506" sldId="280"/>
            <ac:graphicFrameMk id="5" creationId="{4D2AE1AC-6E36-4B59-4A71-0FA646401E15}"/>
          </ac:graphicFrameMkLst>
        </pc:graphicFrameChg>
      </pc:sldChg>
      <pc:sldChg chg="modSp mod">
        <pc:chgData name="Marta Hester" userId="48b286ab-fc13-4a54-8602-4a25cf005eda" providerId="ADAL" clId="{2B819EF6-4227-4239-B1D3-43F24E772BFC}" dt="2026-04-29T13:23:29.498" v="66" actId="20577"/>
        <pc:sldMkLst>
          <pc:docMk/>
          <pc:sldMk cId="3795043746" sldId="288"/>
        </pc:sldMkLst>
        <pc:spChg chg="mod">
          <ac:chgData name="Marta Hester" userId="48b286ab-fc13-4a54-8602-4a25cf005eda" providerId="ADAL" clId="{2B819EF6-4227-4239-B1D3-43F24E772BFC}" dt="2026-04-29T13:22:22.541" v="63" actId="27636"/>
          <ac:spMkLst>
            <pc:docMk/>
            <pc:sldMk cId="3795043746" sldId="288"/>
            <ac:spMk id="2" creationId="{0A38434B-3CEB-9392-F51C-82EC654112C6}"/>
          </ac:spMkLst>
        </pc:spChg>
        <pc:spChg chg="mod">
          <ac:chgData name="Marta Hester" userId="48b286ab-fc13-4a54-8602-4a25cf005eda" providerId="ADAL" clId="{2B819EF6-4227-4239-B1D3-43F24E772BFC}" dt="2026-04-29T13:23:25.024" v="64" actId="20577"/>
          <ac:spMkLst>
            <pc:docMk/>
            <pc:sldMk cId="3795043746" sldId="288"/>
            <ac:spMk id="4" creationId="{967A50C1-2B54-6061-4F8A-31C9757FC3D4}"/>
          </ac:spMkLst>
        </pc:spChg>
        <pc:spChg chg="mod">
          <ac:chgData name="Marta Hester" userId="48b286ab-fc13-4a54-8602-4a25cf005eda" providerId="ADAL" clId="{2B819EF6-4227-4239-B1D3-43F24E772BFC}" dt="2026-04-29T13:23:29.498" v="66" actId="20577"/>
          <ac:spMkLst>
            <pc:docMk/>
            <pc:sldMk cId="3795043746" sldId="288"/>
            <ac:spMk id="6" creationId="{EE0A7557-BFCD-FB07-9CF1-6B8C59A2D4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277B258-08C9-4C4C-B310-A255BFA3CD90}" type="datetimeFigureOut">
              <a:rPr lang="en-US" smtClean="0"/>
              <a:t>4/22/2026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CB1491-31C7-D44B-BEC2-33EB81752BD5}" type="slidenum">
              <a:rPr lang="en-US" smtClean="0"/>
              <a:t>‹#›</a:t>
            </a:fld>
            <a:endParaRPr lang="en-US"/>
          </a:p>
        </p:txBody>
      </p:sp>
    </p:spTree>
    <p:extLst>
      <p:ext uri="{BB962C8B-B14F-4D97-AF65-F5344CB8AC3E}">
        <p14:creationId xmlns:p14="http://schemas.microsoft.com/office/powerpoint/2010/main" val="121098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itchFamily="2" charset="0"/>
              <a:ea typeface="Open Sans" pitchFamily="2" charset="0"/>
              <a:cs typeface="Open Sans" pitchFamily="2" charset="0"/>
            </a:endParaRPr>
          </a:p>
        </p:txBody>
      </p:sp>
      <p:sp>
        <p:nvSpPr>
          <p:cNvPr id="4" name="Slide Number Placeholder 3"/>
          <p:cNvSpPr>
            <a:spLocks noGrp="1"/>
          </p:cNvSpPr>
          <p:nvPr>
            <p:ph type="sldNum" sz="quarter" idx="5"/>
          </p:nvPr>
        </p:nvSpPr>
        <p:spPr/>
        <p:txBody>
          <a:bodyPr/>
          <a:lstStyle/>
          <a:p>
            <a:fld id="{0BCB1491-31C7-D44B-BEC2-33EB81752BD5}" type="slidenum">
              <a:rPr lang="en-US" smtClean="0"/>
              <a:t>1</a:t>
            </a:fld>
            <a:endParaRPr lang="en-US"/>
          </a:p>
        </p:txBody>
      </p:sp>
    </p:spTree>
    <p:extLst>
      <p:ext uri="{BB962C8B-B14F-4D97-AF65-F5344CB8AC3E}">
        <p14:creationId xmlns:p14="http://schemas.microsoft.com/office/powerpoint/2010/main" val="29954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CC747-7465-9FE1-D370-12192F96C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706FD-08CD-2491-F569-DAE1771D4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FC636-9A4E-0061-FFBE-AD0C2B603D63}"/>
              </a:ext>
            </a:extLst>
          </p:cNvPr>
          <p:cNvSpPr>
            <a:spLocks noGrp="1"/>
          </p:cNvSpPr>
          <p:nvPr>
            <p:ph type="body" idx="1"/>
          </p:nvPr>
        </p:nvSpPr>
        <p:spPr/>
        <p:txBody>
          <a:bodyPr/>
          <a:lstStyle/>
          <a:p>
            <a:endParaRPr lang="en-US" dirty="0">
              <a:latin typeface="Open Sans" pitchFamily="2" charset="0"/>
              <a:ea typeface="Open Sans" pitchFamily="2" charset="0"/>
              <a:cs typeface="Open Sans" pitchFamily="2" charset="0"/>
            </a:endParaRPr>
          </a:p>
        </p:txBody>
      </p:sp>
      <p:sp>
        <p:nvSpPr>
          <p:cNvPr id="4" name="Slide Number Placeholder 3">
            <a:extLst>
              <a:ext uri="{FF2B5EF4-FFF2-40B4-BE49-F238E27FC236}">
                <a16:creationId xmlns:a16="http://schemas.microsoft.com/office/drawing/2014/main" id="{D10EA94B-BD6F-95EF-A78F-6613B2796797}"/>
              </a:ext>
            </a:extLst>
          </p:cNvPr>
          <p:cNvSpPr>
            <a:spLocks noGrp="1"/>
          </p:cNvSpPr>
          <p:nvPr>
            <p:ph type="sldNum" sz="quarter" idx="5"/>
          </p:nvPr>
        </p:nvSpPr>
        <p:spPr/>
        <p:txBody>
          <a:bodyPr/>
          <a:lstStyle/>
          <a:p>
            <a:fld id="{0BCB1491-31C7-D44B-BEC2-33EB81752BD5}" type="slidenum">
              <a:rPr lang="en-US" smtClean="0"/>
              <a:t>10</a:t>
            </a:fld>
            <a:endParaRPr lang="en-US"/>
          </a:p>
        </p:txBody>
      </p:sp>
    </p:spTree>
    <p:extLst>
      <p:ext uri="{BB962C8B-B14F-4D97-AF65-F5344CB8AC3E}">
        <p14:creationId xmlns:p14="http://schemas.microsoft.com/office/powerpoint/2010/main" val="7090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itchFamily="2" charset="0"/>
                <a:ea typeface="Open Sans" pitchFamily="2" charset="0"/>
                <a:cs typeface="Open Sans" pitchFamily="2" charset="0"/>
              </a:rPr>
              <a:t>Sponsored by Representatives Dean Arp, Donny Lambeth, Erin Paré </a:t>
            </a:r>
            <a:endParaRPr lang="en-US" cap="all" dirty="0">
              <a:latin typeface="Open Sans" pitchFamily="2" charset="0"/>
              <a:ea typeface="Open Sans" pitchFamily="2" charset="0"/>
              <a:cs typeface="Open Sans" pitchFamily="2" charset="0"/>
            </a:endParaRPr>
          </a:p>
          <a:p>
            <a:r>
              <a:rPr lang="en-US" dirty="0">
                <a:latin typeface="Open Sans" pitchFamily="2" charset="0"/>
                <a:ea typeface="Open Sans" pitchFamily="2" charset="0"/>
                <a:cs typeface="Open Sans" pitchFamily="2" charset="0"/>
              </a:rPr>
              <a:t>and Heather Rhyne.</a:t>
            </a:r>
          </a:p>
        </p:txBody>
      </p:sp>
      <p:sp>
        <p:nvSpPr>
          <p:cNvPr id="4" name="Slide Number Placeholder 3"/>
          <p:cNvSpPr>
            <a:spLocks noGrp="1"/>
          </p:cNvSpPr>
          <p:nvPr>
            <p:ph type="sldNum" sz="quarter" idx="5"/>
          </p:nvPr>
        </p:nvSpPr>
        <p:spPr/>
        <p:txBody>
          <a:bodyPr/>
          <a:lstStyle/>
          <a:p>
            <a:fld id="{0BCB1491-31C7-D44B-BEC2-33EB81752BD5}" type="slidenum">
              <a:rPr lang="en-US" smtClean="0"/>
              <a:t>11</a:t>
            </a:fld>
            <a:endParaRPr lang="en-US"/>
          </a:p>
        </p:txBody>
      </p:sp>
    </p:spTree>
    <p:extLst>
      <p:ext uri="{BB962C8B-B14F-4D97-AF65-F5344CB8AC3E}">
        <p14:creationId xmlns:p14="http://schemas.microsoft.com/office/powerpoint/2010/main" val="293411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itchFamily="2" charset="0"/>
                <a:ea typeface="Open Sans" pitchFamily="2" charset="0"/>
                <a:cs typeface="Open Sans" pitchFamily="2" charset="0"/>
              </a:rPr>
              <a:t>A key part of messaging is understanding NC elected officials.  Let’s begin with who are they …</a:t>
            </a:r>
          </a:p>
        </p:txBody>
      </p:sp>
      <p:sp>
        <p:nvSpPr>
          <p:cNvPr id="4" name="Slide Number Placeholder 3"/>
          <p:cNvSpPr>
            <a:spLocks noGrp="1"/>
          </p:cNvSpPr>
          <p:nvPr>
            <p:ph type="sldNum" sz="quarter" idx="5"/>
          </p:nvPr>
        </p:nvSpPr>
        <p:spPr/>
        <p:txBody>
          <a:bodyPr/>
          <a:lstStyle/>
          <a:p>
            <a:fld id="{0BCB1491-31C7-D44B-BEC2-33EB81752BD5}" type="slidenum">
              <a:rPr lang="en-US" smtClean="0"/>
              <a:t>12</a:t>
            </a:fld>
            <a:endParaRPr lang="en-US"/>
          </a:p>
        </p:txBody>
      </p:sp>
    </p:spTree>
    <p:extLst>
      <p:ext uri="{BB962C8B-B14F-4D97-AF65-F5344CB8AC3E}">
        <p14:creationId xmlns:p14="http://schemas.microsoft.com/office/powerpoint/2010/main" val="3483758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itchFamily="2" charset="0"/>
                <a:ea typeface="Open Sans" pitchFamily="2" charset="0"/>
                <a:cs typeface="Open Sans" pitchFamily="2" charset="0"/>
              </a:rPr>
              <a:t>As we continue to move forward during the 2026 legislative session and the mid-term elections, we can continue to ensure are voices are heard as network by….</a:t>
            </a:r>
          </a:p>
        </p:txBody>
      </p:sp>
      <p:sp>
        <p:nvSpPr>
          <p:cNvPr id="4" name="Slide Number Placeholder 3"/>
          <p:cNvSpPr>
            <a:spLocks noGrp="1"/>
          </p:cNvSpPr>
          <p:nvPr>
            <p:ph type="sldNum" sz="quarter" idx="5"/>
          </p:nvPr>
        </p:nvSpPr>
        <p:spPr/>
        <p:txBody>
          <a:bodyPr/>
          <a:lstStyle/>
          <a:p>
            <a:fld id="{0BCB1491-31C7-D44B-BEC2-33EB81752BD5}" type="slidenum">
              <a:rPr lang="en-US" smtClean="0"/>
              <a:t>13</a:t>
            </a:fld>
            <a:endParaRPr lang="en-US"/>
          </a:p>
        </p:txBody>
      </p:sp>
    </p:spTree>
    <p:extLst>
      <p:ext uri="{BB962C8B-B14F-4D97-AF65-F5344CB8AC3E}">
        <p14:creationId xmlns:p14="http://schemas.microsoft.com/office/powerpoint/2010/main" val="150612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itchFamily="2" charset="0"/>
              <a:ea typeface="Open Sans" pitchFamily="2" charset="0"/>
              <a:cs typeface="Open Sans" pitchFamily="2" charset="0"/>
            </a:endParaRPr>
          </a:p>
        </p:txBody>
      </p:sp>
      <p:sp>
        <p:nvSpPr>
          <p:cNvPr id="4" name="Slide Number Placeholder 3"/>
          <p:cNvSpPr>
            <a:spLocks noGrp="1"/>
          </p:cNvSpPr>
          <p:nvPr>
            <p:ph type="sldNum" sz="quarter" idx="5"/>
          </p:nvPr>
        </p:nvSpPr>
        <p:spPr/>
        <p:txBody>
          <a:bodyPr/>
          <a:lstStyle/>
          <a:p>
            <a:fld id="{0BCB1491-31C7-D44B-BEC2-33EB81752BD5}" type="slidenum">
              <a:rPr lang="en-US" smtClean="0"/>
              <a:t>2</a:t>
            </a:fld>
            <a:endParaRPr lang="en-US"/>
          </a:p>
        </p:txBody>
      </p:sp>
    </p:spTree>
    <p:extLst>
      <p:ext uri="{BB962C8B-B14F-4D97-AF65-F5344CB8AC3E}">
        <p14:creationId xmlns:p14="http://schemas.microsoft.com/office/powerpoint/2010/main" val="411455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CB1491-31C7-D44B-BEC2-33EB81752BD5}" type="slidenum">
              <a:rPr lang="en-US" smtClean="0"/>
              <a:t>3</a:t>
            </a:fld>
            <a:endParaRPr lang="en-US"/>
          </a:p>
        </p:txBody>
      </p:sp>
    </p:spTree>
    <p:extLst>
      <p:ext uri="{BB962C8B-B14F-4D97-AF65-F5344CB8AC3E}">
        <p14:creationId xmlns:p14="http://schemas.microsoft.com/office/powerpoint/2010/main" val="158937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CB1491-31C7-D44B-BEC2-33EB81752BD5}" type="slidenum">
              <a:rPr lang="en-US" smtClean="0"/>
              <a:t>4</a:t>
            </a:fld>
            <a:endParaRPr lang="en-US"/>
          </a:p>
        </p:txBody>
      </p:sp>
    </p:spTree>
    <p:extLst>
      <p:ext uri="{BB962C8B-B14F-4D97-AF65-F5344CB8AC3E}">
        <p14:creationId xmlns:p14="http://schemas.microsoft.com/office/powerpoint/2010/main" val="64629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99598"/>
          </a:xfrm>
        </p:spPr>
        <p:txBody>
          <a:bodyPr/>
          <a:lstStyle/>
          <a:p>
            <a:pPr marL="171450" indent="-171450">
              <a:buFont typeface="Wingdings" panose="05000000000000000000" pitchFamily="2" charset="2"/>
              <a:buChar char="§"/>
            </a:pPr>
            <a:r>
              <a:rPr lang="en-US" sz="1100" dirty="0">
                <a:latin typeface="Open Sans" pitchFamily="2" charset="0"/>
                <a:ea typeface="Open Sans" pitchFamily="2" charset="0"/>
                <a:cs typeface="Open Sans" pitchFamily="2" charset="0"/>
              </a:rPr>
              <a:t>Directs Division of Health Benefits to develop a plan for improved health outcomes, program integrity, cost-savings, and efficiency measures in the Medicaid program and an annual accounting report of all improper Medicaid payments and expenditures to the state legislature.</a:t>
            </a:r>
          </a:p>
          <a:p>
            <a:endParaRPr lang="en-US" sz="1100" dirty="0">
              <a:latin typeface="Open Sans" pitchFamily="2" charset="0"/>
              <a:ea typeface="Open Sans" pitchFamily="2" charset="0"/>
              <a:cs typeface="Open Sans" pitchFamily="2" charset="0"/>
            </a:endParaRPr>
          </a:p>
          <a:p>
            <a:pPr marL="628650" lvl="1" indent="-171450">
              <a:buFont typeface="Courier New" panose="02070309020205020404" pitchFamily="49" charset="0"/>
              <a:buChar char="o"/>
            </a:pPr>
            <a:r>
              <a:rPr lang="en-US" sz="1100" dirty="0">
                <a:latin typeface="Open Sans" pitchFamily="2" charset="0"/>
                <a:ea typeface="Open Sans" pitchFamily="2" charset="0"/>
                <a:cs typeface="Open Sans" pitchFamily="2" charset="0"/>
              </a:rPr>
              <a:t>Requires DHHS to refer any applicant or recipient for which citizenship or satisfactory immigration status could not be verified to the U.S. Department of Homeland Security</a:t>
            </a:r>
          </a:p>
          <a:p>
            <a:endParaRPr lang="en-US" sz="1100" dirty="0">
              <a:latin typeface="Open Sans" pitchFamily="2" charset="0"/>
              <a:ea typeface="Open Sans" pitchFamily="2" charset="0"/>
              <a:cs typeface="Open Sans" pitchFamily="2" charset="0"/>
            </a:endParaRPr>
          </a:p>
          <a:p>
            <a:pPr marL="628650" lvl="1" indent="-171450">
              <a:buFont typeface="Courier New" panose="02070309020205020404" pitchFamily="49" charset="0"/>
              <a:buChar char="o"/>
            </a:pPr>
            <a:r>
              <a:rPr lang="en-US" sz="1100" dirty="0">
                <a:latin typeface="Open Sans" pitchFamily="2" charset="0"/>
                <a:ea typeface="Open Sans" pitchFamily="2" charset="0"/>
                <a:cs typeface="Open Sans" pitchFamily="2" charset="0"/>
              </a:rPr>
              <a:t>Requires the Office of the State Auditor (Auditor) to conduct a performance audit of the administration of the North Carolina Medicaid program</a:t>
            </a:r>
          </a:p>
          <a:p>
            <a:endParaRPr lang="en-US" sz="1100" dirty="0">
              <a:latin typeface="Open Sans" pitchFamily="2" charset="0"/>
              <a:ea typeface="Open Sans" pitchFamily="2" charset="0"/>
              <a:cs typeface="Open Sans" pitchFamily="2" charset="0"/>
            </a:endParaRPr>
          </a:p>
          <a:p>
            <a:pPr marL="171450" indent="-171450">
              <a:buFont typeface="Wingdings" panose="05000000000000000000" pitchFamily="2" charset="2"/>
              <a:buChar char="§"/>
            </a:pPr>
            <a:r>
              <a:rPr lang="en-US" sz="1100" dirty="0">
                <a:latin typeface="Open Sans" pitchFamily="2" charset="0"/>
                <a:ea typeface="Open Sans" pitchFamily="2" charset="0"/>
                <a:cs typeface="Open Sans" pitchFamily="2" charset="0"/>
              </a:rPr>
              <a:t>Establishes the NC Blue Ribbon Commission on Public Education with members to be appointed by the Governor, House Speaker, and Senate President Pro Temp.  The Commission will study the NC ‘s infrastructure and implementation of public education.</a:t>
            </a:r>
          </a:p>
          <a:p>
            <a:pPr marL="171450" indent="-171450">
              <a:buFont typeface="Wingdings" panose="05000000000000000000" pitchFamily="2" charset="2"/>
              <a:buChar char="§"/>
            </a:pPr>
            <a:endParaRPr lang="en-US" sz="1100" dirty="0">
              <a:latin typeface="Open Sans" pitchFamily="2" charset="0"/>
              <a:ea typeface="Open Sans" pitchFamily="2" charset="0"/>
              <a:cs typeface="Open Sans" pitchFamily="2" charset="0"/>
            </a:endParaRPr>
          </a:p>
          <a:p>
            <a:pPr marL="171450" indent="-171450">
              <a:buFont typeface="Wingdings" panose="05000000000000000000" pitchFamily="2" charset="2"/>
              <a:buChar char="§"/>
            </a:pPr>
            <a:r>
              <a:rPr lang="en-US" sz="1100" dirty="0">
                <a:latin typeface="Open Sans" pitchFamily="2" charset="0"/>
                <a:ea typeface="Open Sans" pitchFamily="2" charset="0"/>
                <a:cs typeface="Open Sans" pitchFamily="2" charset="0"/>
              </a:rPr>
              <a:t>Appropriates funds to the UNC Board of Governors (BOG) to be allocated to the State Education Assistance Authority (Authority) for recipients of scholarships for the children of wartime veterans and provides funding for several other state agencies.</a:t>
            </a:r>
          </a:p>
          <a:p>
            <a:endParaRPr lang="en-US" dirty="0">
              <a:latin typeface="Open Sans" pitchFamily="2" charset="0"/>
              <a:ea typeface="Open Sans" pitchFamily="2" charset="0"/>
              <a:cs typeface="Open Sans" pitchFamily="2" charset="0"/>
            </a:endParaRPr>
          </a:p>
        </p:txBody>
      </p:sp>
      <p:sp>
        <p:nvSpPr>
          <p:cNvPr id="4" name="Slide Number Placeholder 3"/>
          <p:cNvSpPr>
            <a:spLocks noGrp="1"/>
          </p:cNvSpPr>
          <p:nvPr>
            <p:ph type="sldNum" sz="quarter" idx="5"/>
          </p:nvPr>
        </p:nvSpPr>
        <p:spPr/>
        <p:txBody>
          <a:bodyPr/>
          <a:lstStyle/>
          <a:p>
            <a:fld id="{0BCB1491-31C7-D44B-BEC2-33EB81752BD5}" type="slidenum">
              <a:rPr lang="en-US" smtClean="0"/>
              <a:t>5</a:t>
            </a:fld>
            <a:endParaRPr lang="en-US"/>
          </a:p>
        </p:txBody>
      </p:sp>
    </p:spTree>
    <p:extLst>
      <p:ext uri="{BB962C8B-B14F-4D97-AF65-F5344CB8AC3E}">
        <p14:creationId xmlns:p14="http://schemas.microsoft.com/office/powerpoint/2010/main" val="348375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CB1491-31C7-D44B-BEC2-33EB81752BD5}" type="slidenum">
              <a:rPr lang="en-US" smtClean="0"/>
              <a:t>6</a:t>
            </a:fld>
            <a:endParaRPr lang="en-US"/>
          </a:p>
        </p:txBody>
      </p:sp>
    </p:spTree>
    <p:extLst>
      <p:ext uri="{BB962C8B-B14F-4D97-AF65-F5344CB8AC3E}">
        <p14:creationId xmlns:p14="http://schemas.microsoft.com/office/powerpoint/2010/main" val="2331004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897880" cy="3999548"/>
          </a:xfrm>
        </p:spPr>
        <p:txBody>
          <a:bodyPr/>
          <a:lstStyle/>
          <a:p>
            <a:r>
              <a:rPr lang="en-US" dirty="0">
                <a:solidFill>
                  <a:srgbClr val="0070C0"/>
                </a:solidFill>
                <a:latin typeface="Open Sans" pitchFamily="2" charset="0"/>
                <a:ea typeface="Open Sans" pitchFamily="2" charset="0"/>
                <a:cs typeface="Open Sans" pitchFamily="2" charset="0"/>
              </a:rPr>
              <a:t>Career Ready Lead Teacher Academy Pilot Program includes funds to NCPC to </a:t>
            </a:r>
          </a:p>
          <a:p>
            <a:r>
              <a:rPr lang="en-US" dirty="0">
                <a:latin typeface="Open Sans" pitchFamily="2" charset="0"/>
                <a:ea typeface="Open Sans" pitchFamily="2" charset="0"/>
                <a:cs typeface="Open Sans" pitchFamily="2" charset="0"/>
              </a:rPr>
              <a:t>collaborate with the NC Community Colleges System Office, to develop and implement a two-year pilot program that expands the child care workforce academies currently operating in Johnston and Wayne Counties. </a:t>
            </a:r>
          </a:p>
          <a:p>
            <a:pPr marL="171450" indent="-171450">
              <a:buFont typeface="Wingdings" panose="05000000000000000000" pitchFamily="2" charset="2"/>
              <a:buChar char="§"/>
            </a:pPr>
            <a:r>
              <a:rPr lang="en-US" dirty="0">
                <a:latin typeface="Open Sans" pitchFamily="2" charset="0"/>
                <a:ea typeface="Open Sans" pitchFamily="2" charset="0"/>
                <a:cs typeface="Open Sans" pitchFamily="2" charset="0"/>
              </a:rPr>
              <a:t>The pilot program will establish career ready lead teacher academies across NC by providing free, comprehensive training and supporting individuals, with no experience or education in child care, who are interested pursuing a child care career in child care. </a:t>
            </a:r>
          </a:p>
          <a:p>
            <a:pPr marL="171450" indent="-171450">
              <a:buFont typeface="Wingdings" panose="05000000000000000000" pitchFamily="2" charset="2"/>
              <a:buChar char="§"/>
            </a:pPr>
            <a:r>
              <a:rPr lang="en-US" dirty="0">
                <a:latin typeface="Open Sans" pitchFamily="2" charset="0"/>
                <a:ea typeface="Open Sans" pitchFamily="2" charset="0"/>
                <a:cs typeface="Open Sans" pitchFamily="2" charset="0"/>
              </a:rPr>
              <a:t>In  addition to Johnston and Wayne, NCPC in collaboration with the Community Colleges System Office will select 10 additional local partnerships to participate in the pilot program with at least one local selected from each of the four local partnership regions: West, Mid-West, Mid-East, and East. </a:t>
            </a:r>
            <a:endParaRPr lang="en-US" dirty="0">
              <a:solidFill>
                <a:srgbClr val="0070C0"/>
              </a:solidFill>
              <a:latin typeface="Open Sans" pitchFamily="2" charset="0"/>
              <a:ea typeface="Open Sans" pitchFamily="2" charset="0"/>
              <a:cs typeface="Open Sans" pitchFamily="2" charset="0"/>
            </a:endParaRPr>
          </a:p>
          <a:p>
            <a:endParaRPr lang="en-US" dirty="0">
              <a:solidFill>
                <a:srgbClr val="0070C0"/>
              </a:solidFill>
              <a:latin typeface="Open Sans" pitchFamily="2" charset="0"/>
              <a:ea typeface="Open Sans" pitchFamily="2" charset="0"/>
              <a:cs typeface="Open Sans" pitchFamily="2" charset="0"/>
            </a:endParaRPr>
          </a:p>
          <a:p>
            <a:endParaRPr lang="en-US" dirty="0">
              <a:solidFill>
                <a:srgbClr val="0070C0"/>
              </a:solidFill>
              <a:latin typeface="Open Sans" pitchFamily="2" charset="0"/>
              <a:ea typeface="Open Sans" pitchFamily="2" charset="0"/>
              <a:cs typeface="Open Sans" pitchFamily="2" charset="0"/>
            </a:endParaRPr>
          </a:p>
          <a:p>
            <a:r>
              <a:rPr lang="en-US" dirty="0">
                <a:solidFill>
                  <a:srgbClr val="0070C0"/>
                </a:solidFill>
                <a:latin typeface="Open Sans" pitchFamily="2" charset="0"/>
                <a:ea typeface="Open Sans" pitchFamily="2" charset="0"/>
                <a:cs typeface="Open Sans" pitchFamily="2" charset="0"/>
              </a:rPr>
              <a:t>Mental and Behavioral Health Services Funds includes funds </a:t>
            </a:r>
            <a:r>
              <a:rPr lang="en-US" dirty="0">
                <a:latin typeface="Open Sans" pitchFamily="2" charset="0"/>
                <a:ea typeface="Open Sans" pitchFamily="2" charset="0"/>
                <a:cs typeface="Open Sans" pitchFamily="2" charset="0"/>
              </a:rPr>
              <a:t>to expand mental and behavioral health services for children, families, and staff in child care facility settings and out-of-school programs, including on-site services and behavioral health supports.</a:t>
            </a:r>
          </a:p>
        </p:txBody>
      </p:sp>
      <p:sp>
        <p:nvSpPr>
          <p:cNvPr id="4" name="Slide Number Placeholder 3"/>
          <p:cNvSpPr>
            <a:spLocks noGrp="1"/>
          </p:cNvSpPr>
          <p:nvPr>
            <p:ph type="sldNum" sz="quarter" idx="5"/>
          </p:nvPr>
        </p:nvSpPr>
        <p:spPr/>
        <p:txBody>
          <a:bodyPr/>
          <a:lstStyle/>
          <a:p>
            <a:fld id="{0BCB1491-31C7-D44B-BEC2-33EB81752BD5}" type="slidenum">
              <a:rPr lang="en-US" smtClean="0"/>
              <a:t>7</a:t>
            </a:fld>
            <a:endParaRPr lang="en-US"/>
          </a:p>
        </p:txBody>
      </p:sp>
    </p:spTree>
    <p:extLst>
      <p:ext uri="{BB962C8B-B14F-4D97-AF65-F5344CB8AC3E}">
        <p14:creationId xmlns:p14="http://schemas.microsoft.com/office/powerpoint/2010/main" val="4044649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pitchFamily="2" charset="0"/>
                <a:ea typeface="Open Sans" pitchFamily="2" charset="0"/>
                <a:cs typeface="Open Sans" pitchFamily="2" charset="0"/>
              </a:rPr>
              <a:t> </a:t>
            </a:r>
          </a:p>
        </p:txBody>
      </p:sp>
      <p:sp>
        <p:nvSpPr>
          <p:cNvPr id="4" name="Slide Number Placeholder 3"/>
          <p:cNvSpPr>
            <a:spLocks noGrp="1"/>
          </p:cNvSpPr>
          <p:nvPr>
            <p:ph type="sldNum" sz="quarter" idx="5"/>
          </p:nvPr>
        </p:nvSpPr>
        <p:spPr/>
        <p:txBody>
          <a:bodyPr/>
          <a:lstStyle/>
          <a:p>
            <a:fld id="{0BCB1491-31C7-D44B-BEC2-33EB81752BD5}" type="slidenum">
              <a:rPr lang="en-US" smtClean="0"/>
              <a:t>8</a:t>
            </a:fld>
            <a:endParaRPr lang="en-US"/>
          </a:p>
        </p:txBody>
      </p:sp>
    </p:spTree>
    <p:extLst>
      <p:ext uri="{BB962C8B-B14F-4D97-AF65-F5344CB8AC3E}">
        <p14:creationId xmlns:p14="http://schemas.microsoft.com/office/powerpoint/2010/main" val="411455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5F631-E72F-7809-3BF1-2FD05F0EE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23341-66F3-449F-3EA0-A330BBA37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742B7-2A12-9EFD-3215-DF123E386DF5}"/>
              </a:ext>
            </a:extLst>
          </p:cNvPr>
          <p:cNvSpPr>
            <a:spLocks noGrp="1"/>
          </p:cNvSpPr>
          <p:nvPr>
            <p:ph type="body" idx="1"/>
          </p:nvPr>
        </p:nvSpPr>
        <p:spPr/>
        <p:txBody>
          <a:bodyPr/>
          <a:lstStyle/>
          <a:p>
            <a:endParaRPr lang="en-US" dirty="0">
              <a:latin typeface="Open Sans" pitchFamily="2" charset="0"/>
              <a:ea typeface="Open Sans" pitchFamily="2" charset="0"/>
              <a:cs typeface="Open Sans" pitchFamily="2" charset="0"/>
            </a:endParaRPr>
          </a:p>
        </p:txBody>
      </p:sp>
      <p:sp>
        <p:nvSpPr>
          <p:cNvPr id="4" name="Slide Number Placeholder 3">
            <a:extLst>
              <a:ext uri="{FF2B5EF4-FFF2-40B4-BE49-F238E27FC236}">
                <a16:creationId xmlns:a16="http://schemas.microsoft.com/office/drawing/2014/main" id="{8AE14853-ABFE-E4F5-34E0-5A14C653E723}"/>
              </a:ext>
            </a:extLst>
          </p:cNvPr>
          <p:cNvSpPr>
            <a:spLocks noGrp="1"/>
          </p:cNvSpPr>
          <p:nvPr>
            <p:ph type="sldNum" sz="quarter" idx="5"/>
          </p:nvPr>
        </p:nvSpPr>
        <p:spPr/>
        <p:txBody>
          <a:bodyPr/>
          <a:lstStyle/>
          <a:p>
            <a:fld id="{0BCB1491-31C7-D44B-BEC2-33EB81752BD5}" type="slidenum">
              <a:rPr lang="en-US" smtClean="0"/>
              <a:t>9</a:t>
            </a:fld>
            <a:endParaRPr lang="en-US"/>
          </a:p>
        </p:txBody>
      </p:sp>
    </p:spTree>
    <p:extLst>
      <p:ext uri="{BB962C8B-B14F-4D97-AF65-F5344CB8AC3E}">
        <p14:creationId xmlns:p14="http://schemas.microsoft.com/office/powerpoint/2010/main" val="3398623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16" y="277906"/>
            <a:ext cx="11461377" cy="5109881"/>
          </a:xfrm>
          <a:solidFill>
            <a:srgbClr val="006CA1"/>
          </a:solidFill>
        </p:spPr>
        <p:txBody>
          <a:bodyPr lIns="274320" anchor="ctr" anchorCtr="0">
            <a:normAutofit/>
          </a:bodyPr>
          <a:lstStyle>
            <a:lvl1pPr algn="l">
              <a:defRPr sz="2800" b="1" i="0">
                <a:solidFill>
                  <a:schemeClr val="bg2"/>
                </a:solidFill>
                <a:latin typeface="Open Sans" charset="0"/>
                <a:ea typeface="Open Sans" charset="0"/>
                <a:cs typeface="Open Sans" charset="0"/>
              </a:defRPr>
            </a:lvl1pPr>
          </a:lstStyle>
          <a:p>
            <a:r>
              <a:rPr lang="en-US" dirty="0"/>
              <a:t>CLICK TO EDIT THE TITLE</a:t>
            </a:r>
          </a:p>
        </p:txBody>
      </p:sp>
      <p:sp>
        <p:nvSpPr>
          <p:cNvPr id="3" name="Subtitle 2"/>
          <p:cNvSpPr>
            <a:spLocks noGrp="1"/>
          </p:cNvSpPr>
          <p:nvPr>
            <p:ph type="subTitle" idx="1" hasCustomPrompt="1"/>
          </p:nvPr>
        </p:nvSpPr>
        <p:spPr>
          <a:xfrm>
            <a:off x="452717" y="5636558"/>
            <a:ext cx="7086600" cy="70906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1" i="0">
                <a:solidFill>
                  <a:schemeClr val="tx1">
                    <a:lumMod val="85000"/>
                    <a:lumOff val="15000"/>
                  </a:schemeClr>
                </a:solidFill>
                <a:latin typeface="Open Sans Semibold" charset="0"/>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Meeting Information </a:t>
            </a:r>
          </a:p>
        </p:txBody>
      </p:sp>
      <p:sp>
        <p:nvSpPr>
          <p:cNvPr id="4" name="Date Placeholder 3"/>
          <p:cNvSpPr>
            <a:spLocks noGrp="1"/>
          </p:cNvSpPr>
          <p:nvPr>
            <p:ph type="dt" sz="half" idx="10"/>
          </p:nvPr>
        </p:nvSpPr>
        <p:spPr>
          <a:xfrm>
            <a:off x="452717" y="6432331"/>
            <a:ext cx="2743200" cy="290161"/>
          </a:xfrm>
          <a:prstGeom prst="rect">
            <a:avLst/>
          </a:prstGeom>
        </p:spPr>
        <p:txBody>
          <a:bodyPr/>
          <a:lstStyle>
            <a:lvl1pPr>
              <a:defRPr sz="1800" b="0" i="0">
                <a:latin typeface="Open Sans" charset="0"/>
                <a:ea typeface="Open Sans" charset="0"/>
                <a:cs typeface="Open Sans" charset="0"/>
              </a:defRPr>
            </a:lvl1pPr>
          </a:lstStyle>
          <a:p>
            <a:fld id="{DDB2F343-04F6-AE42-BAD8-1BA0F945E834}" type="datetime4">
              <a:rPr lang="en-US" smtClean="0"/>
              <a:pPr/>
              <a:t>April 22, 2026</a:t>
            </a:fld>
            <a:endParaRPr lang="en-US" dirty="0"/>
          </a:p>
        </p:txBody>
      </p:sp>
      <p:pic>
        <p:nvPicPr>
          <p:cNvPr id="7" name="Picture 6"/>
          <p:cNvPicPr>
            <a:picLocks noChangeAspect="1"/>
          </p:cNvPicPr>
          <p:nvPr userDrawn="1"/>
        </p:nvPicPr>
        <p:blipFill>
          <a:blip r:embed="rId2"/>
          <a:srcRect/>
          <a:stretch/>
        </p:blipFill>
        <p:spPr>
          <a:xfrm>
            <a:off x="10037460" y="5643539"/>
            <a:ext cx="1854034" cy="1085934"/>
          </a:xfrm>
          <a:prstGeom prst="rect">
            <a:avLst/>
          </a:prstGeom>
        </p:spPr>
      </p:pic>
      <p:pic>
        <p:nvPicPr>
          <p:cNvPr id="6" name="Picture 5">
            <a:extLst>
              <a:ext uri="{FF2B5EF4-FFF2-40B4-BE49-F238E27FC236}">
                <a16:creationId xmlns:a16="http://schemas.microsoft.com/office/drawing/2014/main" id="{299C358C-2926-7846-A63B-C28B995D67EB}"/>
              </a:ext>
            </a:extLst>
          </p:cNvPr>
          <p:cNvPicPr>
            <a:picLocks noChangeAspect="1"/>
          </p:cNvPicPr>
          <p:nvPr userDrawn="1"/>
        </p:nvPicPr>
        <p:blipFill>
          <a:blip r:embed="rId3"/>
          <a:stretch>
            <a:fillRect/>
          </a:stretch>
        </p:blipFill>
        <p:spPr>
          <a:xfrm rot="16200000" flipV="1">
            <a:off x="-3329018" y="3329017"/>
            <a:ext cx="6858001" cy="199968"/>
          </a:xfrm>
          <a:prstGeom prst="rect">
            <a:avLst/>
          </a:prstGeom>
        </p:spPr>
      </p:pic>
    </p:spTree>
    <p:extLst>
      <p:ext uri="{BB962C8B-B14F-4D97-AF65-F5344CB8AC3E}">
        <p14:creationId xmlns:p14="http://schemas.microsoft.com/office/powerpoint/2010/main" val="18301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35474" y="365125"/>
            <a:ext cx="1674159" cy="5811838"/>
          </a:xfrm>
        </p:spPr>
        <p:txBody>
          <a:bodyPr vert="eaVert">
            <a:normAutofit/>
          </a:bodyPr>
          <a:lstStyle>
            <a:lvl1pPr>
              <a:defRPr sz="3200">
                <a:latin typeface="Open Sans" charset="0"/>
                <a:ea typeface="Open Sans" charset="0"/>
                <a:cs typeface="Open Sans"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50504" y="365125"/>
            <a:ext cx="8324022" cy="5811838"/>
          </a:xfrm>
        </p:spPr>
        <p:txBody>
          <a:bodyPr vert="eaVert">
            <a:normAutofit/>
          </a:bodyPr>
          <a:lstStyle>
            <a:lvl1pPr>
              <a:defRPr sz="2400">
                <a:latin typeface="Open Sans" charset="0"/>
                <a:ea typeface="Open Sans" charset="0"/>
                <a:cs typeface="Open Sans" charset="0"/>
              </a:defRPr>
            </a:lvl1pPr>
            <a:lvl2pPr>
              <a:defRPr sz="2000">
                <a:latin typeface="Open Sans" charset="0"/>
                <a:ea typeface="Open Sans" charset="0"/>
                <a:cs typeface="Open Sans" charset="0"/>
              </a:defRPr>
            </a:lvl2pPr>
            <a:lvl3pPr>
              <a:defRPr sz="1800">
                <a:latin typeface="Open Sans" charset="0"/>
                <a:ea typeface="Open Sans" charset="0"/>
                <a:cs typeface="Open Sans" charset="0"/>
              </a:defRPr>
            </a:lvl3pPr>
            <a:lvl4pPr>
              <a:defRPr sz="1600">
                <a:latin typeface="Open Sans" charset="0"/>
                <a:ea typeface="Open Sans" charset="0"/>
                <a:cs typeface="Open Sans" charset="0"/>
              </a:defRPr>
            </a:lvl4pPr>
            <a:lvl5pPr>
              <a:defRPr sz="1600">
                <a:latin typeface="Open Sans" charset="0"/>
                <a:ea typeface="Open Sans" charset="0"/>
                <a:cs typeface="Open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rot="5400000">
            <a:off x="-1390280" y="2764283"/>
            <a:ext cx="3787029" cy="365125"/>
          </a:xfrm>
          <a:prstGeom prst="rect">
            <a:avLst/>
          </a:prstGeom>
        </p:spPr>
        <p:txBody>
          <a:bodyPr/>
          <a:lstStyle/>
          <a:p>
            <a:endParaRPr lang="en-US"/>
          </a:p>
        </p:txBody>
      </p:sp>
      <p:sp>
        <p:nvSpPr>
          <p:cNvPr id="9" name="Slide Number Placeholder 5"/>
          <p:cNvSpPr>
            <a:spLocks noGrp="1"/>
          </p:cNvSpPr>
          <p:nvPr>
            <p:ph type="sldNum" sz="quarter" idx="12"/>
          </p:nvPr>
        </p:nvSpPr>
        <p:spPr>
          <a:xfrm rot="5400000">
            <a:off x="230933" y="444926"/>
            <a:ext cx="544606" cy="365125"/>
          </a:xfrm>
          <a:prstGeom prst="rect">
            <a:avLst/>
          </a:prstGeom>
        </p:spPr>
        <p:txBody>
          <a:bodyPr/>
          <a:lstStyle>
            <a:lvl1pPr algn="l">
              <a:defRPr b="0" i="0">
                <a:latin typeface="Open Sans" charset="0"/>
                <a:ea typeface="Open Sans" charset="0"/>
                <a:cs typeface="Open Sans" charset="0"/>
              </a:defRPr>
            </a:lvl1pPr>
          </a:lstStyle>
          <a:p>
            <a:fld id="{6F221E7C-7687-EB4B-90DF-56C6632DB9DF}" type="slidenum">
              <a:rPr lang="en-US" smtClean="0"/>
              <a:pPr/>
              <a:t>‹#›</a:t>
            </a:fld>
            <a:endParaRPr lang="en-US" dirty="0"/>
          </a:p>
        </p:txBody>
      </p:sp>
      <p:pic>
        <p:nvPicPr>
          <p:cNvPr id="10" name="Picture 9"/>
          <p:cNvPicPr>
            <a:picLocks noChangeAspect="1"/>
          </p:cNvPicPr>
          <p:nvPr userDrawn="1"/>
        </p:nvPicPr>
        <p:blipFill>
          <a:blip r:embed="rId2"/>
          <a:srcRect/>
          <a:stretch/>
        </p:blipFill>
        <p:spPr>
          <a:xfrm rot="5400000">
            <a:off x="-94130" y="5417826"/>
            <a:ext cx="1712258" cy="773686"/>
          </a:xfrm>
          <a:prstGeom prst="rect">
            <a:avLst/>
          </a:prstGeom>
        </p:spPr>
      </p:pic>
      <p:pic>
        <p:nvPicPr>
          <p:cNvPr id="11" name="Picture 10">
            <a:extLst>
              <a:ext uri="{FF2B5EF4-FFF2-40B4-BE49-F238E27FC236}">
                <a16:creationId xmlns:a16="http://schemas.microsoft.com/office/drawing/2014/main" id="{B632198F-6AD6-8C43-847A-CBF4B6540374}"/>
              </a:ext>
            </a:extLst>
          </p:cNvPr>
          <p:cNvPicPr>
            <a:picLocks noChangeAspect="1"/>
          </p:cNvPicPr>
          <p:nvPr userDrawn="1"/>
        </p:nvPicPr>
        <p:blipFill>
          <a:blip r:embed="rId3"/>
          <a:stretch>
            <a:fillRect/>
          </a:stretch>
        </p:blipFill>
        <p:spPr>
          <a:xfrm rot="16200000" flipV="1">
            <a:off x="-3329018" y="3329017"/>
            <a:ext cx="6858001" cy="199968"/>
          </a:xfrm>
          <a:prstGeom prst="rect">
            <a:avLst/>
          </a:prstGeom>
        </p:spPr>
      </p:pic>
    </p:spTree>
    <p:extLst>
      <p:ext uri="{BB962C8B-B14F-4D97-AF65-F5344CB8AC3E}">
        <p14:creationId xmlns:p14="http://schemas.microsoft.com/office/powerpoint/2010/main" val="76859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a:latin typeface="Open Sans" charset="0"/>
                <a:ea typeface="Open Sans" charset="0"/>
                <a:cs typeface="Open Sans"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b="1" i="0">
                <a:latin typeface="Open Sans Semibold" charset="0"/>
                <a:ea typeface="Open Sans Semibold" charset="0"/>
                <a:cs typeface="Open Sans Semibold" charset="0"/>
              </a:defRPr>
            </a:lvl1pPr>
            <a:lvl2pPr>
              <a:lnSpc>
                <a:spcPct val="100000"/>
              </a:lnSpc>
              <a:defRPr b="1" i="0">
                <a:latin typeface="Open Sans Semibold" charset="0"/>
                <a:ea typeface="Open Sans Semibold" charset="0"/>
                <a:cs typeface="Open Sans Semibold" charset="0"/>
              </a:defRPr>
            </a:lvl2pPr>
            <a:lvl3pPr>
              <a:lnSpc>
                <a:spcPct val="100000"/>
              </a:lnSpc>
              <a:defRPr b="1" i="0">
                <a:latin typeface="Open Sans Semibold" charset="0"/>
                <a:ea typeface="Open Sans Semibold" charset="0"/>
                <a:cs typeface="Open Sans Semibold" charset="0"/>
              </a:defRPr>
            </a:lvl3pPr>
            <a:lvl4pPr>
              <a:lnSpc>
                <a:spcPct val="100000"/>
              </a:lnSpc>
              <a:defRPr b="1" i="0">
                <a:latin typeface="Open Sans Semibold" charset="0"/>
                <a:ea typeface="Open Sans Semibold" charset="0"/>
                <a:cs typeface="Open Sans Semibold" charset="0"/>
              </a:defRPr>
            </a:lvl4pPr>
            <a:lvl5pPr>
              <a:lnSpc>
                <a:spcPct val="100000"/>
              </a:lnSpc>
              <a:defRPr b="1" i="0">
                <a:latin typeface="Open Sans Semibold" charset="0"/>
                <a:ea typeface="Open Sans Semibold" charset="0"/>
                <a:cs typeface="Open Sans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96924"/>
            <a:ext cx="90015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99968" y="6393774"/>
            <a:ext cx="565346" cy="365125"/>
          </a:xfrm>
          <a:prstGeom prst="rect">
            <a:avLst/>
          </a:prstGeom>
        </p:spPr>
        <p:txBody>
          <a:bodyPr/>
          <a:lstStyle>
            <a:lvl1pPr algn="ctr">
              <a:defRPr b="0" i="0">
                <a:latin typeface="Open Sans" charset="0"/>
                <a:ea typeface="Open Sans" charset="0"/>
                <a:cs typeface="Open Sans" charset="0"/>
              </a:defRPr>
            </a:lvl1pPr>
          </a:lstStyle>
          <a:p>
            <a:fld id="{6F221E7C-7687-EB4B-90DF-56C6632DB9DF}" type="slidenum">
              <a:rPr lang="en-US" smtClean="0"/>
              <a:pPr/>
              <a:t>‹#›</a:t>
            </a:fld>
            <a:endParaRPr lang="en-US" dirty="0"/>
          </a:p>
        </p:txBody>
      </p:sp>
      <p:pic>
        <p:nvPicPr>
          <p:cNvPr id="8" name="Picture 7"/>
          <p:cNvPicPr>
            <a:picLocks noChangeAspect="1"/>
          </p:cNvPicPr>
          <p:nvPr userDrawn="1"/>
        </p:nvPicPr>
        <p:blipFill>
          <a:blip r:embed="rId2"/>
          <a:srcRect/>
          <a:stretch/>
        </p:blipFill>
        <p:spPr>
          <a:xfrm>
            <a:off x="10327341" y="5956523"/>
            <a:ext cx="1712258" cy="770516"/>
          </a:xfrm>
          <a:prstGeom prst="rect">
            <a:avLst/>
          </a:prstGeom>
        </p:spPr>
      </p:pic>
      <p:pic>
        <p:nvPicPr>
          <p:cNvPr id="10" name="Picture 9">
            <a:extLst>
              <a:ext uri="{FF2B5EF4-FFF2-40B4-BE49-F238E27FC236}">
                <a16:creationId xmlns:a16="http://schemas.microsoft.com/office/drawing/2014/main" id="{63779BBC-346A-BF43-957F-96814BC0D71D}"/>
              </a:ext>
            </a:extLst>
          </p:cNvPr>
          <p:cNvPicPr>
            <a:picLocks noChangeAspect="1"/>
          </p:cNvPicPr>
          <p:nvPr userDrawn="1"/>
        </p:nvPicPr>
        <p:blipFill>
          <a:blip r:embed="rId3"/>
          <a:stretch>
            <a:fillRect/>
          </a:stretch>
        </p:blipFill>
        <p:spPr>
          <a:xfrm rot="16200000" flipV="1">
            <a:off x="-3329018" y="3329017"/>
            <a:ext cx="6858001" cy="199968"/>
          </a:xfrm>
          <a:prstGeom prst="rect">
            <a:avLst/>
          </a:prstGeom>
        </p:spPr>
      </p:pic>
    </p:spTree>
    <p:extLst>
      <p:ext uri="{BB962C8B-B14F-4D97-AF65-F5344CB8AC3E}">
        <p14:creationId xmlns:p14="http://schemas.microsoft.com/office/powerpoint/2010/main" val="160727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nSpc>
                <a:spcPct val="100000"/>
              </a:lnSpc>
              <a:defRPr sz="4800" b="0" i="0">
                <a:latin typeface="Open Sans" charset="0"/>
                <a:ea typeface="Open Sans" charset="0"/>
                <a:cs typeface="Open Sans"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nSpc>
                <a:spcPct val="100000"/>
              </a:lnSpc>
              <a:buNone/>
              <a:defRPr sz="2000" b="0" i="0">
                <a:solidFill>
                  <a:schemeClr val="tx1">
                    <a:tint val="75000"/>
                  </a:schemeClr>
                </a:solidFill>
                <a:latin typeface="Open Sans Light" charset="0"/>
                <a:ea typeface="Open Sans Light" charset="0"/>
                <a:cs typeface="Open Sans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a:srcRect/>
          <a:stretch/>
        </p:blipFill>
        <p:spPr>
          <a:xfrm>
            <a:off x="10327341" y="5956524"/>
            <a:ext cx="1712258" cy="770516"/>
          </a:xfrm>
          <a:prstGeom prst="rect">
            <a:avLst/>
          </a:prstGeom>
        </p:spPr>
      </p:pic>
      <p:pic>
        <p:nvPicPr>
          <p:cNvPr id="12" name="Picture 11">
            <a:extLst>
              <a:ext uri="{FF2B5EF4-FFF2-40B4-BE49-F238E27FC236}">
                <a16:creationId xmlns:a16="http://schemas.microsoft.com/office/drawing/2014/main" id="{4CA45162-4B25-674B-9587-A0EFD807EA15}"/>
              </a:ext>
            </a:extLst>
          </p:cNvPr>
          <p:cNvPicPr>
            <a:picLocks noChangeAspect="1"/>
          </p:cNvPicPr>
          <p:nvPr userDrawn="1"/>
        </p:nvPicPr>
        <p:blipFill>
          <a:blip r:embed="rId3"/>
          <a:stretch>
            <a:fillRect/>
          </a:stretch>
        </p:blipFill>
        <p:spPr>
          <a:xfrm rot="16200000" flipV="1">
            <a:off x="-3329018" y="3329017"/>
            <a:ext cx="6858001" cy="199968"/>
          </a:xfrm>
          <a:prstGeom prst="rect">
            <a:avLst/>
          </a:prstGeom>
        </p:spPr>
      </p:pic>
      <p:sp>
        <p:nvSpPr>
          <p:cNvPr id="11" name="Footer Placeholder 4">
            <a:extLst>
              <a:ext uri="{FF2B5EF4-FFF2-40B4-BE49-F238E27FC236}">
                <a16:creationId xmlns:a16="http://schemas.microsoft.com/office/drawing/2014/main" id="{5BC53B7A-297E-8947-AE52-F09730057608}"/>
              </a:ext>
            </a:extLst>
          </p:cNvPr>
          <p:cNvSpPr>
            <a:spLocks noGrp="1"/>
          </p:cNvSpPr>
          <p:nvPr>
            <p:ph type="ftr" sz="quarter" idx="11"/>
          </p:nvPr>
        </p:nvSpPr>
        <p:spPr>
          <a:xfrm>
            <a:off x="838200" y="6396924"/>
            <a:ext cx="9001539" cy="365125"/>
          </a:xfrm>
          <a:prstGeom prst="rect">
            <a:avLst/>
          </a:prstGeom>
        </p:spPr>
        <p:txBody>
          <a:bodyPr/>
          <a:lstStyle/>
          <a:p>
            <a:endParaRPr lang="en-US" dirty="0"/>
          </a:p>
        </p:txBody>
      </p:sp>
      <p:sp>
        <p:nvSpPr>
          <p:cNvPr id="13" name="Slide Number Placeholder 5">
            <a:extLst>
              <a:ext uri="{FF2B5EF4-FFF2-40B4-BE49-F238E27FC236}">
                <a16:creationId xmlns:a16="http://schemas.microsoft.com/office/drawing/2014/main" id="{F05B24EB-0D68-7245-81C2-08C1953526AD}"/>
              </a:ext>
            </a:extLst>
          </p:cNvPr>
          <p:cNvSpPr>
            <a:spLocks noGrp="1"/>
          </p:cNvSpPr>
          <p:nvPr>
            <p:ph type="sldNum" sz="quarter" idx="12"/>
          </p:nvPr>
        </p:nvSpPr>
        <p:spPr>
          <a:xfrm>
            <a:off x="199968" y="6393774"/>
            <a:ext cx="565346" cy="365125"/>
          </a:xfrm>
          <a:prstGeom prst="rect">
            <a:avLst/>
          </a:prstGeom>
        </p:spPr>
        <p:txBody>
          <a:bodyPr/>
          <a:lstStyle>
            <a:lvl1pPr algn="ctr">
              <a:defRPr b="0" i="0">
                <a:latin typeface="Open Sans" charset="0"/>
                <a:ea typeface="Open Sans" charset="0"/>
                <a:cs typeface="Open Sans" charset="0"/>
              </a:defRPr>
            </a:lvl1pPr>
          </a:lstStyle>
          <a:p>
            <a:fld id="{6F221E7C-7687-EB4B-90DF-56C6632DB9DF}" type="slidenum">
              <a:rPr lang="en-US" smtClean="0"/>
              <a:pPr/>
              <a:t>‹#›</a:t>
            </a:fld>
            <a:endParaRPr lang="en-US" dirty="0"/>
          </a:p>
        </p:txBody>
      </p:sp>
    </p:spTree>
    <p:extLst>
      <p:ext uri="{BB962C8B-B14F-4D97-AF65-F5344CB8AC3E}">
        <p14:creationId xmlns:p14="http://schemas.microsoft.com/office/powerpoint/2010/main" val="20182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nSpc>
                <a:spcPct val="100000"/>
              </a:lnSpc>
              <a:defRPr sz="3600" b="0" i="0">
                <a:latin typeface="Open Sans" charset="0"/>
                <a:ea typeface="Open Sans" charset="0"/>
                <a:cs typeface="Open Sans" charset="0"/>
              </a:defRPr>
            </a:lvl1pPr>
          </a:lstStyle>
          <a:p>
            <a:r>
              <a:rPr lang="en-US" dirty="0"/>
              <a:t>Click to edit Master title style</a:t>
            </a:r>
          </a:p>
        </p:txBody>
      </p:sp>
      <p:sp>
        <p:nvSpPr>
          <p:cNvPr id="3" name="Content Placeholder 2"/>
          <p:cNvSpPr>
            <a:spLocks noGrp="1"/>
          </p:cNvSpPr>
          <p:nvPr>
            <p:ph sz="half" idx="1"/>
          </p:nvPr>
        </p:nvSpPr>
        <p:spPr>
          <a:xfrm>
            <a:off x="934278" y="1825625"/>
            <a:ext cx="5085522" cy="4351338"/>
          </a:xfrm>
        </p:spPr>
        <p:txBody>
          <a:bodyPr/>
          <a:lstStyle>
            <a:lvl1pPr>
              <a:lnSpc>
                <a:spcPct val="100000"/>
              </a:lnSpc>
              <a:defRPr sz="2400">
                <a:latin typeface="Open Sans" charset="0"/>
                <a:ea typeface="Open Sans" charset="0"/>
                <a:cs typeface="Open Sans" charset="0"/>
              </a:defRPr>
            </a:lvl1pPr>
            <a:lvl2pPr>
              <a:defRPr sz="2200">
                <a:latin typeface="Open Sans" charset="0"/>
                <a:ea typeface="Open Sans" charset="0"/>
                <a:cs typeface="Open Sans" charset="0"/>
              </a:defRPr>
            </a:lvl2pPr>
            <a:lvl3pPr>
              <a:defRPr>
                <a:latin typeface="Open Sans" charset="0"/>
                <a:ea typeface="Open Sans" charset="0"/>
                <a:cs typeface="Open Sans" charset="0"/>
              </a:defRPr>
            </a:lvl3pPr>
            <a:lvl4pPr>
              <a:defRPr>
                <a:latin typeface="Open Sans" charset="0"/>
                <a:ea typeface="Open Sans" charset="0"/>
                <a:cs typeface="Open Sans" charset="0"/>
              </a:defRPr>
            </a:lvl4pPr>
            <a:lvl5pPr>
              <a:defRPr>
                <a:latin typeface="Open Sans" charset="0"/>
                <a:ea typeface="Open Sans" charset="0"/>
                <a:cs typeface="Open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5147" y="1825625"/>
            <a:ext cx="5085522" cy="4351338"/>
          </a:xfrm>
        </p:spPr>
        <p:txBody>
          <a:bodyPr/>
          <a:lstStyle>
            <a:lvl1pPr>
              <a:lnSpc>
                <a:spcPct val="100000"/>
              </a:lnSpc>
              <a:defRPr sz="2400">
                <a:latin typeface="Open Sans" charset="0"/>
                <a:ea typeface="Open Sans" charset="0"/>
                <a:cs typeface="Open Sans" charset="0"/>
              </a:defRPr>
            </a:lvl1pPr>
            <a:lvl2pPr>
              <a:lnSpc>
                <a:spcPct val="100000"/>
              </a:lnSpc>
              <a:defRPr sz="2200">
                <a:latin typeface="Open Sans" charset="0"/>
                <a:ea typeface="Open Sans" charset="0"/>
                <a:cs typeface="Open Sans" charset="0"/>
              </a:defRPr>
            </a:lvl2pPr>
            <a:lvl3pPr>
              <a:lnSpc>
                <a:spcPct val="100000"/>
              </a:lnSpc>
              <a:defRPr>
                <a:latin typeface="Open Sans" charset="0"/>
                <a:ea typeface="Open Sans" charset="0"/>
                <a:cs typeface="Open Sans" charset="0"/>
              </a:defRPr>
            </a:lvl3pPr>
            <a:lvl4pPr>
              <a:lnSpc>
                <a:spcPct val="100000"/>
              </a:lnSpc>
              <a:defRPr>
                <a:latin typeface="Open Sans" charset="0"/>
                <a:ea typeface="Open Sans" charset="0"/>
                <a:cs typeface="Open Sans" charset="0"/>
              </a:defRPr>
            </a:lvl4pPr>
            <a:lvl5pPr>
              <a:lnSpc>
                <a:spcPct val="100000"/>
              </a:lnSpc>
              <a:defRPr>
                <a:latin typeface="Open Sans" charset="0"/>
                <a:ea typeface="Open Sans" charset="0"/>
                <a:cs typeface="Open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srcRect/>
          <a:stretch/>
        </p:blipFill>
        <p:spPr>
          <a:xfrm>
            <a:off x="10327341" y="5954939"/>
            <a:ext cx="1712258" cy="773686"/>
          </a:xfrm>
          <a:prstGeom prst="rect">
            <a:avLst/>
          </a:prstGeom>
        </p:spPr>
      </p:pic>
      <p:pic>
        <p:nvPicPr>
          <p:cNvPr id="11" name="Picture 10">
            <a:extLst>
              <a:ext uri="{FF2B5EF4-FFF2-40B4-BE49-F238E27FC236}">
                <a16:creationId xmlns:a16="http://schemas.microsoft.com/office/drawing/2014/main" id="{D0516F53-4E64-6D40-A199-20C705FA4527}"/>
              </a:ext>
            </a:extLst>
          </p:cNvPr>
          <p:cNvPicPr>
            <a:picLocks noChangeAspect="1"/>
          </p:cNvPicPr>
          <p:nvPr userDrawn="1"/>
        </p:nvPicPr>
        <p:blipFill>
          <a:blip r:embed="rId3"/>
          <a:stretch>
            <a:fillRect/>
          </a:stretch>
        </p:blipFill>
        <p:spPr>
          <a:xfrm rot="16200000" flipV="1">
            <a:off x="-3329018" y="3329017"/>
            <a:ext cx="6858001" cy="199968"/>
          </a:xfrm>
          <a:prstGeom prst="rect">
            <a:avLst/>
          </a:prstGeom>
        </p:spPr>
      </p:pic>
      <p:sp>
        <p:nvSpPr>
          <p:cNvPr id="12" name="Footer Placeholder 4">
            <a:extLst>
              <a:ext uri="{FF2B5EF4-FFF2-40B4-BE49-F238E27FC236}">
                <a16:creationId xmlns:a16="http://schemas.microsoft.com/office/drawing/2014/main" id="{969525FF-2AB1-E149-B9E6-3A0C036E0055}"/>
              </a:ext>
            </a:extLst>
          </p:cNvPr>
          <p:cNvSpPr>
            <a:spLocks noGrp="1"/>
          </p:cNvSpPr>
          <p:nvPr>
            <p:ph type="ftr" sz="quarter" idx="11"/>
          </p:nvPr>
        </p:nvSpPr>
        <p:spPr>
          <a:xfrm>
            <a:off x="838200" y="6396924"/>
            <a:ext cx="9001539" cy="365125"/>
          </a:xfrm>
          <a:prstGeom prst="rect">
            <a:avLst/>
          </a:prstGeom>
        </p:spPr>
        <p:txBody>
          <a:bodyPr/>
          <a:lstStyle/>
          <a:p>
            <a:endParaRPr lang="en-US" dirty="0"/>
          </a:p>
        </p:txBody>
      </p:sp>
      <p:sp>
        <p:nvSpPr>
          <p:cNvPr id="13" name="Slide Number Placeholder 5">
            <a:extLst>
              <a:ext uri="{FF2B5EF4-FFF2-40B4-BE49-F238E27FC236}">
                <a16:creationId xmlns:a16="http://schemas.microsoft.com/office/drawing/2014/main" id="{61BF180C-B1B2-CA43-AE1A-C134CC0B8534}"/>
              </a:ext>
            </a:extLst>
          </p:cNvPr>
          <p:cNvSpPr>
            <a:spLocks noGrp="1"/>
          </p:cNvSpPr>
          <p:nvPr>
            <p:ph type="sldNum" sz="quarter" idx="12"/>
          </p:nvPr>
        </p:nvSpPr>
        <p:spPr>
          <a:xfrm>
            <a:off x="199968" y="6393774"/>
            <a:ext cx="565346" cy="365125"/>
          </a:xfrm>
          <a:prstGeom prst="rect">
            <a:avLst/>
          </a:prstGeom>
        </p:spPr>
        <p:txBody>
          <a:bodyPr/>
          <a:lstStyle>
            <a:lvl1pPr algn="ctr">
              <a:defRPr b="0" i="0">
                <a:latin typeface="Open Sans" charset="0"/>
                <a:ea typeface="Open Sans" charset="0"/>
                <a:cs typeface="Open Sans" charset="0"/>
              </a:defRPr>
            </a:lvl1pPr>
          </a:lstStyle>
          <a:p>
            <a:fld id="{6F221E7C-7687-EB4B-90DF-56C6632DB9DF}" type="slidenum">
              <a:rPr lang="en-US" smtClean="0"/>
              <a:pPr/>
              <a:t>‹#›</a:t>
            </a:fld>
            <a:endParaRPr lang="en-US" dirty="0"/>
          </a:p>
        </p:txBody>
      </p:sp>
    </p:spTree>
    <p:extLst>
      <p:ext uri="{BB962C8B-B14F-4D97-AF65-F5344CB8AC3E}">
        <p14:creationId xmlns:p14="http://schemas.microsoft.com/office/powerpoint/2010/main" val="120740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a:latin typeface="Open Sans" charset="0"/>
                <a:ea typeface="Open Sans" charset="0"/>
                <a:cs typeface="Open Sans"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000" b="1">
                <a:latin typeface="Open Sans" charset="0"/>
                <a:ea typeface="Open Sans" charset="0"/>
                <a:cs typeface="Open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14400" y="2505075"/>
            <a:ext cx="5083175" cy="3684588"/>
          </a:xfrm>
        </p:spPr>
        <p:txBody>
          <a:bodyPr>
            <a:normAutofit/>
          </a:bodyPr>
          <a:lstStyle>
            <a:lvl1pPr>
              <a:lnSpc>
                <a:spcPct val="100000"/>
              </a:lnSpc>
              <a:defRPr sz="2400">
                <a:latin typeface="Open Sans" charset="0"/>
                <a:ea typeface="Open Sans" charset="0"/>
                <a:cs typeface="Open Sans" charset="0"/>
              </a:defRPr>
            </a:lvl1pPr>
            <a:lvl2pPr>
              <a:lnSpc>
                <a:spcPct val="100000"/>
              </a:lnSpc>
              <a:defRPr sz="2000">
                <a:latin typeface="Open Sans" charset="0"/>
                <a:ea typeface="Open Sans" charset="0"/>
                <a:cs typeface="Open Sans" charset="0"/>
              </a:defRPr>
            </a:lvl2pPr>
            <a:lvl3pPr>
              <a:lnSpc>
                <a:spcPct val="100000"/>
              </a:lnSpc>
              <a:defRPr sz="1800">
                <a:latin typeface="Open Sans" charset="0"/>
                <a:ea typeface="Open Sans" charset="0"/>
                <a:cs typeface="Open Sans" charset="0"/>
              </a:defRPr>
            </a:lvl3pPr>
            <a:lvl4pPr>
              <a:lnSpc>
                <a:spcPct val="100000"/>
              </a:lnSpc>
              <a:defRPr sz="1600">
                <a:latin typeface="Open Sans" charset="0"/>
                <a:ea typeface="Open Sans" charset="0"/>
                <a:cs typeface="Open Sans" charset="0"/>
              </a:defRPr>
            </a:lvl4pPr>
            <a:lvl5pPr>
              <a:lnSpc>
                <a:spcPct val="100000"/>
              </a:lnSpc>
              <a:defRPr sz="1600">
                <a:latin typeface="Open Sans" charset="0"/>
                <a:ea typeface="Open Sans" charset="0"/>
                <a:cs typeface="Open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000" b="1">
                <a:latin typeface="Open Sans" charset="0"/>
                <a:ea typeface="Open Sans" charset="0"/>
                <a:cs typeface="Open Sans"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2212" y="2505075"/>
            <a:ext cx="5083176" cy="3684588"/>
          </a:xfrm>
        </p:spPr>
        <p:txBody>
          <a:bodyPr>
            <a:normAutofit/>
          </a:bodyPr>
          <a:lstStyle>
            <a:lvl1pPr>
              <a:lnSpc>
                <a:spcPct val="100000"/>
              </a:lnSpc>
              <a:defRPr sz="2400">
                <a:latin typeface="Open Sans" charset="0"/>
                <a:ea typeface="Open Sans" charset="0"/>
                <a:cs typeface="Open Sans" charset="0"/>
              </a:defRPr>
            </a:lvl1pPr>
            <a:lvl2pPr>
              <a:lnSpc>
                <a:spcPct val="100000"/>
              </a:lnSpc>
              <a:defRPr sz="2000">
                <a:latin typeface="Open Sans" charset="0"/>
                <a:ea typeface="Open Sans" charset="0"/>
                <a:cs typeface="Open Sans" charset="0"/>
              </a:defRPr>
            </a:lvl2pPr>
            <a:lvl3pPr>
              <a:lnSpc>
                <a:spcPct val="100000"/>
              </a:lnSpc>
              <a:defRPr sz="1800">
                <a:latin typeface="Open Sans" charset="0"/>
                <a:ea typeface="Open Sans" charset="0"/>
                <a:cs typeface="Open Sans" charset="0"/>
              </a:defRPr>
            </a:lvl3pPr>
            <a:lvl4pPr>
              <a:lnSpc>
                <a:spcPct val="100000"/>
              </a:lnSpc>
              <a:defRPr sz="1600">
                <a:latin typeface="Open Sans" charset="0"/>
                <a:ea typeface="Open Sans" charset="0"/>
                <a:cs typeface="Open Sans" charset="0"/>
              </a:defRPr>
            </a:lvl4pPr>
            <a:lvl5pPr>
              <a:lnSpc>
                <a:spcPct val="100000"/>
              </a:lnSpc>
              <a:defRPr sz="1600">
                <a:latin typeface="Open Sans" charset="0"/>
                <a:ea typeface="Open Sans" charset="0"/>
                <a:cs typeface="Open San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srcRect/>
          <a:stretch/>
        </p:blipFill>
        <p:spPr>
          <a:xfrm>
            <a:off x="10327341" y="5954939"/>
            <a:ext cx="1712258" cy="773686"/>
          </a:xfrm>
          <a:prstGeom prst="rect">
            <a:avLst/>
          </a:prstGeom>
        </p:spPr>
      </p:pic>
      <p:pic>
        <p:nvPicPr>
          <p:cNvPr id="15" name="Picture 14">
            <a:extLst>
              <a:ext uri="{FF2B5EF4-FFF2-40B4-BE49-F238E27FC236}">
                <a16:creationId xmlns:a16="http://schemas.microsoft.com/office/drawing/2014/main" id="{50BEAD82-356B-8741-B3C5-17D59893AE7C}"/>
              </a:ext>
            </a:extLst>
          </p:cNvPr>
          <p:cNvPicPr>
            <a:picLocks noChangeAspect="1"/>
          </p:cNvPicPr>
          <p:nvPr userDrawn="1"/>
        </p:nvPicPr>
        <p:blipFill>
          <a:blip r:embed="rId3"/>
          <a:stretch>
            <a:fillRect/>
          </a:stretch>
        </p:blipFill>
        <p:spPr>
          <a:xfrm rot="16200000" flipV="1">
            <a:off x="-3329018" y="3329017"/>
            <a:ext cx="6858001" cy="199968"/>
          </a:xfrm>
          <a:prstGeom prst="rect">
            <a:avLst/>
          </a:prstGeom>
        </p:spPr>
      </p:pic>
      <p:sp>
        <p:nvSpPr>
          <p:cNvPr id="14" name="Footer Placeholder 4">
            <a:extLst>
              <a:ext uri="{FF2B5EF4-FFF2-40B4-BE49-F238E27FC236}">
                <a16:creationId xmlns:a16="http://schemas.microsoft.com/office/drawing/2014/main" id="{764C16A7-A4F0-0D44-9097-392F215BB8DE}"/>
              </a:ext>
            </a:extLst>
          </p:cNvPr>
          <p:cNvSpPr>
            <a:spLocks noGrp="1"/>
          </p:cNvSpPr>
          <p:nvPr>
            <p:ph type="ftr" sz="quarter" idx="11"/>
          </p:nvPr>
        </p:nvSpPr>
        <p:spPr>
          <a:xfrm>
            <a:off x="838200" y="6396924"/>
            <a:ext cx="9001539"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97A2BF66-A31D-F54F-A50F-D8EA71E043F1}"/>
              </a:ext>
            </a:extLst>
          </p:cNvPr>
          <p:cNvSpPr>
            <a:spLocks noGrp="1"/>
          </p:cNvSpPr>
          <p:nvPr>
            <p:ph type="sldNum" sz="quarter" idx="12"/>
          </p:nvPr>
        </p:nvSpPr>
        <p:spPr>
          <a:xfrm>
            <a:off x="199968" y="6393774"/>
            <a:ext cx="565346" cy="365125"/>
          </a:xfrm>
          <a:prstGeom prst="rect">
            <a:avLst/>
          </a:prstGeom>
        </p:spPr>
        <p:txBody>
          <a:bodyPr/>
          <a:lstStyle>
            <a:lvl1pPr algn="ctr">
              <a:defRPr b="0" i="0">
                <a:latin typeface="Open Sans" charset="0"/>
                <a:ea typeface="Open Sans" charset="0"/>
                <a:cs typeface="Open Sans" charset="0"/>
              </a:defRPr>
            </a:lvl1pPr>
          </a:lstStyle>
          <a:p>
            <a:fld id="{6F221E7C-7687-EB4B-90DF-56C6632DB9DF}" type="slidenum">
              <a:rPr lang="en-US" smtClean="0"/>
              <a:pPr/>
              <a:t>‹#›</a:t>
            </a:fld>
            <a:endParaRPr lang="en-US" dirty="0"/>
          </a:p>
        </p:txBody>
      </p:sp>
    </p:spTree>
    <p:extLst>
      <p:ext uri="{BB962C8B-B14F-4D97-AF65-F5344CB8AC3E}">
        <p14:creationId xmlns:p14="http://schemas.microsoft.com/office/powerpoint/2010/main" val="132483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Open Sans" charset="0"/>
                <a:ea typeface="Open Sans" charset="0"/>
                <a:cs typeface="Open Sans" charset="0"/>
              </a:defRPr>
            </a:lvl1pPr>
          </a:lstStyle>
          <a:p>
            <a:r>
              <a:rPr lang="en-US"/>
              <a:t>Click to edit Master title style</a:t>
            </a:r>
            <a:endParaRPr lang="en-US" dirty="0"/>
          </a:p>
        </p:txBody>
      </p:sp>
      <p:pic>
        <p:nvPicPr>
          <p:cNvPr id="9" name="Picture 8"/>
          <p:cNvPicPr>
            <a:picLocks noChangeAspect="1"/>
          </p:cNvPicPr>
          <p:nvPr userDrawn="1"/>
        </p:nvPicPr>
        <p:blipFill>
          <a:blip r:embed="rId2"/>
          <a:srcRect/>
          <a:stretch/>
        </p:blipFill>
        <p:spPr>
          <a:xfrm>
            <a:off x="10327341" y="5954939"/>
            <a:ext cx="1712258" cy="773686"/>
          </a:xfrm>
          <a:prstGeom prst="rect">
            <a:avLst/>
          </a:prstGeom>
        </p:spPr>
      </p:pic>
      <p:pic>
        <p:nvPicPr>
          <p:cNvPr id="11" name="Picture 10">
            <a:extLst>
              <a:ext uri="{FF2B5EF4-FFF2-40B4-BE49-F238E27FC236}">
                <a16:creationId xmlns:a16="http://schemas.microsoft.com/office/drawing/2014/main" id="{E6171BE4-CBAC-6640-9123-C9D1ADEEF2D6}"/>
              </a:ext>
            </a:extLst>
          </p:cNvPr>
          <p:cNvPicPr>
            <a:picLocks noChangeAspect="1"/>
          </p:cNvPicPr>
          <p:nvPr userDrawn="1"/>
        </p:nvPicPr>
        <p:blipFill>
          <a:blip r:embed="rId3"/>
          <a:stretch>
            <a:fillRect/>
          </a:stretch>
        </p:blipFill>
        <p:spPr>
          <a:xfrm rot="16200000" flipV="1">
            <a:off x="-3349614" y="3308421"/>
            <a:ext cx="6858001" cy="241160"/>
          </a:xfrm>
          <a:prstGeom prst="rect">
            <a:avLst/>
          </a:prstGeom>
        </p:spPr>
      </p:pic>
      <p:sp>
        <p:nvSpPr>
          <p:cNvPr id="10" name="Footer Placeholder 4">
            <a:extLst>
              <a:ext uri="{FF2B5EF4-FFF2-40B4-BE49-F238E27FC236}">
                <a16:creationId xmlns:a16="http://schemas.microsoft.com/office/drawing/2014/main" id="{9228DED9-6A49-E14A-A6E7-DE86E1D2F889}"/>
              </a:ext>
            </a:extLst>
          </p:cNvPr>
          <p:cNvSpPr>
            <a:spLocks noGrp="1"/>
          </p:cNvSpPr>
          <p:nvPr>
            <p:ph type="ftr" sz="quarter" idx="11"/>
          </p:nvPr>
        </p:nvSpPr>
        <p:spPr>
          <a:xfrm>
            <a:off x="838200" y="6396924"/>
            <a:ext cx="9001539" cy="365125"/>
          </a:xfrm>
          <a:prstGeom prst="rect">
            <a:avLst/>
          </a:prstGeom>
        </p:spPr>
        <p:txBody>
          <a:bodyPr/>
          <a:lstStyle/>
          <a:p>
            <a:endParaRPr lang="en-US" dirty="0"/>
          </a:p>
        </p:txBody>
      </p:sp>
      <p:sp>
        <p:nvSpPr>
          <p:cNvPr id="12" name="Slide Number Placeholder 5">
            <a:extLst>
              <a:ext uri="{FF2B5EF4-FFF2-40B4-BE49-F238E27FC236}">
                <a16:creationId xmlns:a16="http://schemas.microsoft.com/office/drawing/2014/main" id="{0E7C6BB4-91B8-BC40-941C-466728DAB6F8}"/>
              </a:ext>
            </a:extLst>
          </p:cNvPr>
          <p:cNvSpPr>
            <a:spLocks noGrp="1"/>
          </p:cNvSpPr>
          <p:nvPr>
            <p:ph type="sldNum" sz="quarter" idx="12"/>
          </p:nvPr>
        </p:nvSpPr>
        <p:spPr>
          <a:xfrm>
            <a:off x="199968" y="6393774"/>
            <a:ext cx="565346" cy="365125"/>
          </a:xfrm>
          <a:prstGeom prst="rect">
            <a:avLst/>
          </a:prstGeom>
        </p:spPr>
        <p:txBody>
          <a:bodyPr/>
          <a:lstStyle>
            <a:lvl1pPr algn="ctr">
              <a:defRPr b="0" i="0">
                <a:latin typeface="Open Sans" charset="0"/>
                <a:ea typeface="Open Sans" charset="0"/>
                <a:cs typeface="Open Sans" charset="0"/>
              </a:defRPr>
            </a:lvl1pPr>
          </a:lstStyle>
          <a:p>
            <a:fld id="{6F221E7C-7687-EB4B-90DF-56C6632DB9DF}" type="slidenum">
              <a:rPr lang="en-US" smtClean="0"/>
              <a:pPr/>
              <a:t>‹#›</a:t>
            </a:fld>
            <a:endParaRPr lang="en-US" dirty="0"/>
          </a:p>
        </p:txBody>
      </p:sp>
    </p:spTree>
    <p:extLst>
      <p:ext uri="{BB962C8B-B14F-4D97-AF65-F5344CB8AC3E}">
        <p14:creationId xmlns:p14="http://schemas.microsoft.com/office/powerpoint/2010/main" val="144825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a:xfrm>
            <a:off x="10327341" y="5954939"/>
            <a:ext cx="1712258" cy="773686"/>
          </a:xfrm>
          <a:prstGeom prst="rect">
            <a:avLst/>
          </a:prstGeom>
        </p:spPr>
      </p:pic>
      <p:pic>
        <p:nvPicPr>
          <p:cNvPr id="10" name="Picture 9">
            <a:extLst>
              <a:ext uri="{FF2B5EF4-FFF2-40B4-BE49-F238E27FC236}">
                <a16:creationId xmlns:a16="http://schemas.microsoft.com/office/drawing/2014/main" id="{A1443604-48C3-6248-AECD-BDDC2097816D}"/>
              </a:ext>
            </a:extLst>
          </p:cNvPr>
          <p:cNvPicPr>
            <a:picLocks noChangeAspect="1"/>
          </p:cNvPicPr>
          <p:nvPr userDrawn="1"/>
        </p:nvPicPr>
        <p:blipFill>
          <a:blip r:embed="rId3"/>
          <a:stretch>
            <a:fillRect/>
          </a:stretch>
        </p:blipFill>
        <p:spPr>
          <a:xfrm rot="16200000" flipV="1">
            <a:off x="-3329018" y="3329017"/>
            <a:ext cx="6858001" cy="199968"/>
          </a:xfrm>
          <a:prstGeom prst="rect">
            <a:avLst/>
          </a:prstGeom>
        </p:spPr>
      </p:pic>
      <p:sp>
        <p:nvSpPr>
          <p:cNvPr id="9" name="Footer Placeholder 4">
            <a:extLst>
              <a:ext uri="{FF2B5EF4-FFF2-40B4-BE49-F238E27FC236}">
                <a16:creationId xmlns:a16="http://schemas.microsoft.com/office/drawing/2014/main" id="{B445F2E0-9031-A745-AA5E-2C7B4A656E23}"/>
              </a:ext>
            </a:extLst>
          </p:cNvPr>
          <p:cNvSpPr>
            <a:spLocks noGrp="1"/>
          </p:cNvSpPr>
          <p:nvPr>
            <p:ph type="ftr" sz="quarter" idx="11"/>
          </p:nvPr>
        </p:nvSpPr>
        <p:spPr>
          <a:xfrm>
            <a:off x="838200" y="6396924"/>
            <a:ext cx="9001539" cy="365125"/>
          </a:xfrm>
          <a:prstGeom prst="rect">
            <a:avLst/>
          </a:prstGeom>
        </p:spPr>
        <p:txBody>
          <a:bodyPr/>
          <a:lstStyle/>
          <a:p>
            <a:endParaRPr lang="en-US" dirty="0"/>
          </a:p>
        </p:txBody>
      </p:sp>
      <p:sp>
        <p:nvSpPr>
          <p:cNvPr id="11" name="Slide Number Placeholder 5">
            <a:extLst>
              <a:ext uri="{FF2B5EF4-FFF2-40B4-BE49-F238E27FC236}">
                <a16:creationId xmlns:a16="http://schemas.microsoft.com/office/drawing/2014/main" id="{3BDF62F8-7343-C94F-8F3E-0FC00FEDAFCB}"/>
              </a:ext>
            </a:extLst>
          </p:cNvPr>
          <p:cNvSpPr>
            <a:spLocks noGrp="1"/>
          </p:cNvSpPr>
          <p:nvPr>
            <p:ph type="sldNum" sz="quarter" idx="12"/>
          </p:nvPr>
        </p:nvSpPr>
        <p:spPr>
          <a:xfrm>
            <a:off x="199968" y="6393774"/>
            <a:ext cx="565346" cy="365125"/>
          </a:xfrm>
          <a:prstGeom prst="rect">
            <a:avLst/>
          </a:prstGeom>
        </p:spPr>
        <p:txBody>
          <a:bodyPr/>
          <a:lstStyle>
            <a:lvl1pPr algn="ctr">
              <a:defRPr b="0" i="0">
                <a:latin typeface="Open Sans" charset="0"/>
                <a:ea typeface="Open Sans" charset="0"/>
                <a:cs typeface="Open Sans" charset="0"/>
              </a:defRPr>
            </a:lvl1pPr>
          </a:lstStyle>
          <a:p>
            <a:fld id="{6F221E7C-7687-EB4B-90DF-56C6632DB9DF}" type="slidenum">
              <a:rPr lang="en-US" smtClean="0"/>
              <a:pPr/>
              <a:t>‹#›</a:t>
            </a:fld>
            <a:endParaRPr lang="en-US" dirty="0"/>
          </a:p>
        </p:txBody>
      </p:sp>
    </p:spTree>
    <p:extLst>
      <p:ext uri="{BB962C8B-B14F-4D97-AF65-F5344CB8AC3E}">
        <p14:creationId xmlns:p14="http://schemas.microsoft.com/office/powerpoint/2010/main" val="117464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atin typeface="Open Sans" charset="0"/>
                <a:ea typeface="Open Sans" charset="0"/>
                <a:cs typeface="Open Sans"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atin typeface="Open Sans" charset="0"/>
                <a:ea typeface="Open Sans" charset="0"/>
                <a:cs typeface="Open Sans" charset="0"/>
              </a:defRPr>
            </a:lvl1pPr>
            <a:lvl2pPr>
              <a:defRPr sz="2400">
                <a:latin typeface="Open Sans" charset="0"/>
                <a:ea typeface="Open Sans" charset="0"/>
                <a:cs typeface="Open Sans" charset="0"/>
              </a:defRPr>
            </a:lvl2pPr>
            <a:lvl3pPr>
              <a:defRPr sz="2000">
                <a:latin typeface="Open Sans" charset="0"/>
                <a:ea typeface="Open Sans" charset="0"/>
                <a:cs typeface="Open Sans" charset="0"/>
              </a:defRPr>
            </a:lvl3pPr>
            <a:lvl4pPr>
              <a:defRPr sz="1800">
                <a:latin typeface="Open Sans" charset="0"/>
                <a:ea typeface="Open Sans" charset="0"/>
                <a:cs typeface="Open Sans" charset="0"/>
              </a:defRPr>
            </a:lvl4pPr>
            <a:lvl5pPr>
              <a:defRPr sz="1800">
                <a:latin typeface="Open Sans" charset="0"/>
                <a:ea typeface="Open Sans" charset="0"/>
                <a:cs typeface="Open Sans"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9727" y="2057400"/>
            <a:ext cx="3932237" cy="3811588"/>
          </a:xfrm>
        </p:spPr>
        <p:txBody>
          <a:bodyPr>
            <a:normAutofit/>
          </a:bodyPr>
          <a:lstStyle>
            <a:lvl1pPr marL="0" indent="0">
              <a:buNone/>
              <a:defRPr sz="1400">
                <a:latin typeface="Open Sans" charset="0"/>
                <a:ea typeface="Open Sans" charset="0"/>
                <a:cs typeface="Open Sans"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p:cNvPicPr>
            <a:picLocks noChangeAspect="1"/>
          </p:cNvPicPr>
          <p:nvPr userDrawn="1"/>
        </p:nvPicPr>
        <p:blipFill>
          <a:blip r:embed="rId2"/>
          <a:srcRect/>
          <a:stretch/>
        </p:blipFill>
        <p:spPr>
          <a:xfrm>
            <a:off x="10327341" y="5954939"/>
            <a:ext cx="1712258" cy="773686"/>
          </a:xfrm>
          <a:prstGeom prst="rect">
            <a:avLst/>
          </a:prstGeom>
        </p:spPr>
      </p:pic>
      <p:pic>
        <p:nvPicPr>
          <p:cNvPr id="13" name="Picture 12">
            <a:extLst>
              <a:ext uri="{FF2B5EF4-FFF2-40B4-BE49-F238E27FC236}">
                <a16:creationId xmlns:a16="http://schemas.microsoft.com/office/drawing/2014/main" id="{BFC2D889-F501-DD40-BE1D-A4E0846005B2}"/>
              </a:ext>
            </a:extLst>
          </p:cNvPr>
          <p:cNvPicPr>
            <a:picLocks noChangeAspect="1"/>
          </p:cNvPicPr>
          <p:nvPr userDrawn="1"/>
        </p:nvPicPr>
        <p:blipFill>
          <a:blip r:embed="rId3"/>
          <a:stretch>
            <a:fillRect/>
          </a:stretch>
        </p:blipFill>
        <p:spPr>
          <a:xfrm rot="16200000" flipV="1">
            <a:off x="-3329018" y="3329017"/>
            <a:ext cx="6858001" cy="199968"/>
          </a:xfrm>
          <a:prstGeom prst="rect">
            <a:avLst/>
          </a:prstGeom>
        </p:spPr>
      </p:pic>
      <p:sp>
        <p:nvSpPr>
          <p:cNvPr id="12" name="Footer Placeholder 4">
            <a:extLst>
              <a:ext uri="{FF2B5EF4-FFF2-40B4-BE49-F238E27FC236}">
                <a16:creationId xmlns:a16="http://schemas.microsoft.com/office/drawing/2014/main" id="{E311E5E3-C5FF-1B4A-B8B8-FFB009AFAFA3}"/>
              </a:ext>
            </a:extLst>
          </p:cNvPr>
          <p:cNvSpPr>
            <a:spLocks noGrp="1"/>
          </p:cNvSpPr>
          <p:nvPr>
            <p:ph type="ftr" sz="quarter" idx="11"/>
          </p:nvPr>
        </p:nvSpPr>
        <p:spPr>
          <a:xfrm>
            <a:off x="838200" y="6396924"/>
            <a:ext cx="9001539" cy="365125"/>
          </a:xfrm>
          <a:prstGeom prst="rect">
            <a:avLst/>
          </a:prstGeom>
        </p:spPr>
        <p:txBody>
          <a:bodyPr/>
          <a:lstStyle/>
          <a:p>
            <a:endParaRPr lang="en-US" dirty="0"/>
          </a:p>
        </p:txBody>
      </p:sp>
      <p:sp>
        <p:nvSpPr>
          <p:cNvPr id="14" name="Slide Number Placeholder 5">
            <a:extLst>
              <a:ext uri="{FF2B5EF4-FFF2-40B4-BE49-F238E27FC236}">
                <a16:creationId xmlns:a16="http://schemas.microsoft.com/office/drawing/2014/main" id="{D95B27B7-8DBD-F842-AFFC-9F4B15524E40}"/>
              </a:ext>
            </a:extLst>
          </p:cNvPr>
          <p:cNvSpPr>
            <a:spLocks noGrp="1"/>
          </p:cNvSpPr>
          <p:nvPr>
            <p:ph type="sldNum" sz="quarter" idx="12"/>
          </p:nvPr>
        </p:nvSpPr>
        <p:spPr>
          <a:xfrm>
            <a:off x="199968" y="6393774"/>
            <a:ext cx="565346" cy="365125"/>
          </a:xfrm>
          <a:prstGeom prst="rect">
            <a:avLst/>
          </a:prstGeom>
        </p:spPr>
        <p:txBody>
          <a:bodyPr/>
          <a:lstStyle>
            <a:lvl1pPr algn="ctr">
              <a:defRPr b="0" i="0">
                <a:latin typeface="Open Sans" charset="0"/>
                <a:ea typeface="Open Sans" charset="0"/>
                <a:cs typeface="Open Sans" charset="0"/>
              </a:defRPr>
            </a:lvl1pPr>
          </a:lstStyle>
          <a:p>
            <a:fld id="{6F221E7C-7687-EB4B-90DF-56C6632DB9DF}" type="slidenum">
              <a:rPr lang="en-US" smtClean="0"/>
              <a:pPr/>
              <a:t>‹#›</a:t>
            </a:fld>
            <a:endParaRPr lang="en-US" dirty="0"/>
          </a:p>
        </p:txBody>
      </p:sp>
    </p:spTree>
    <p:extLst>
      <p:ext uri="{BB962C8B-B14F-4D97-AF65-F5344CB8AC3E}">
        <p14:creationId xmlns:p14="http://schemas.microsoft.com/office/powerpoint/2010/main" val="52197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atin typeface="Open Sans" charset="0"/>
                <a:ea typeface="Open Sans" charset="0"/>
                <a:cs typeface="Open Sans"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800">
                <a:latin typeface="Open Sans" charset="0"/>
                <a:ea typeface="Open Sans" charset="0"/>
                <a:cs typeface="Open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400">
                <a:latin typeface="Open Sans" charset="0"/>
                <a:ea typeface="Open Sans" charset="0"/>
                <a:cs typeface="Open Sans"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p:cNvPicPr>
            <a:picLocks noChangeAspect="1"/>
          </p:cNvPicPr>
          <p:nvPr userDrawn="1"/>
        </p:nvPicPr>
        <p:blipFill>
          <a:blip r:embed="rId2"/>
          <a:srcRect/>
          <a:stretch/>
        </p:blipFill>
        <p:spPr>
          <a:xfrm>
            <a:off x="10327341" y="5954939"/>
            <a:ext cx="1712258" cy="773686"/>
          </a:xfrm>
          <a:prstGeom prst="rect">
            <a:avLst/>
          </a:prstGeom>
        </p:spPr>
      </p:pic>
      <p:pic>
        <p:nvPicPr>
          <p:cNvPr id="13" name="Picture 12">
            <a:extLst>
              <a:ext uri="{FF2B5EF4-FFF2-40B4-BE49-F238E27FC236}">
                <a16:creationId xmlns:a16="http://schemas.microsoft.com/office/drawing/2014/main" id="{4276FB99-56EA-3B40-93C8-C0D088D71CC6}"/>
              </a:ext>
            </a:extLst>
          </p:cNvPr>
          <p:cNvPicPr>
            <a:picLocks noChangeAspect="1"/>
          </p:cNvPicPr>
          <p:nvPr userDrawn="1"/>
        </p:nvPicPr>
        <p:blipFill>
          <a:blip r:embed="rId3"/>
          <a:stretch>
            <a:fillRect/>
          </a:stretch>
        </p:blipFill>
        <p:spPr>
          <a:xfrm rot="16200000" flipV="1">
            <a:off x="-3329018" y="3329017"/>
            <a:ext cx="6858001" cy="199968"/>
          </a:xfrm>
          <a:prstGeom prst="rect">
            <a:avLst/>
          </a:prstGeom>
        </p:spPr>
      </p:pic>
      <p:sp>
        <p:nvSpPr>
          <p:cNvPr id="12" name="Footer Placeholder 4">
            <a:extLst>
              <a:ext uri="{FF2B5EF4-FFF2-40B4-BE49-F238E27FC236}">
                <a16:creationId xmlns:a16="http://schemas.microsoft.com/office/drawing/2014/main" id="{A0BCD334-939C-CE40-86C4-81E58F3FD217}"/>
              </a:ext>
            </a:extLst>
          </p:cNvPr>
          <p:cNvSpPr>
            <a:spLocks noGrp="1"/>
          </p:cNvSpPr>
          <p:nvPr>
            <p:ph type="ftr" sz="quarter" idx="11"/>
          </p:nvPr>
        </p:nvSpPr>
        <p:spPr>
          <a:xfrm>
            <a:off x="838200" y="6396924"/>
            <a:ext cx="9001539" cy="365125"/>
          </a:xfrm>
          <a:prstGeom prst="rect">
            <a:avLst/>
          </a:prstGeom>
        </p:spPr>
        <p:txBody>
          <a:bodyPr/>
          <a:lstStyle/>
          <a:p>
            <a:endParaRPr lang="en-US" dirty="0"/>
          </a:p>
        </p:txBody>
      </p:sp>
      <p:sp>
        <p:nvSpPr>
          <p:cNvPr id="14" name="Slide Number Placeholder 5">
            <a:extLst>
              <a:ext uri="{FF2B5EF4-FFF2-40B4-BE49-F238E27FC236}">
                <a16:creationId xmlns:a16="http://schemas.microsoft.com/office/drawing/2014/main" id="{A59F8F18-3C05-434A-A82D-2723F4ADF134}"/>
              </a:ext>
            </a:extLst>
          </p:cNvPr>
          <p:cNvSpPr>
            <a:spLocks noGrp="1"/>
          </p:cNvSpPr>
          <p:nvPr>
            <p:ph type="sldNum" sz="quarter" idx="12"/>
          </p:nvPr>
        </p:nvSpPr>
        <p:spPr>
          <a:xfrm>
            <a:off x="199968" y="6393774"/>
            <a:ext cx="565346" cy="365125"/>
          </a:xfrm>
          <a:prstGeom prst="rect">
            <a:avLst/>
          </a:prstGeom>
        </p:spPr>
        <p:txBody>
          <a:bodyPr/>
          <a:lstStyle>
            <a:lvl1pPr algn="ctr">
              <a:defRPr b="0" i="0">
                <a:latin typeface="Open Sans" charset="0"/>
                <a:ea typeface="Open Sans" charset="0"/>
                <a:cs typeface="Open Sans" charset="0"/>
              </a:defRPr>
            </a:lvl1pPr>
          </a:lstStyle>
          <a:p>
            <a:fld id="{6F221E7C-7687-EB4B-90DF-56C6632DB9DF}" type="slidenum">
              <a:rPr lang="en-US" smtClean="0"/>
              <a:pPr/>
              <a:t>‹#›</a:t>
            </a:fld>
            <a:endParaRPr lang="en-US" dirty="0"/>
          </a:p>
        </p:txBody>
      </p:sp>
    </p:spTree>
    <p:extLst>
      <p:ext uri="{BB962C8B-B14F-4D97-AF65-F5344CB8AC3E}">
        <p14:creationId xmlns:p14="http://schemas.microsoft.com/office/powerpoint/2010/main" val="30107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54156" y="1825625"/>
            <a:ext cx="1039964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88DE8A0-D313-5C4B-ABC8-699480477C54}"/>
              </a:ext>
            </a:extLst>
          </p:cNvPr>
          <p:cNvSpPr>
            <a:spLocks noGrp="1"/>
          </p:cNvSpPr>
          <p:nvPr>
            <p:ph type="ftr" sz="quarter" idx="3"/>
          </p:nvPr>
        </p:nvSpPr>
        <p:spPr>
          <a:xfrm>
            <a:off x="838200" y="6396924"/>
            <a:ext cx="9001539" cy="365125"/>
          </a:xfrm>
          <a:prstGeom prst="rect">
            <a:avLst/>
          </a:prstGeom>
        </p:spPr>
        <p:txBody>
          <a:bodyPr/>
          <a:lstStyle>
            <a:lvl1pPr>
              <a:defRPr sz="12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8" name="Slide Number Placeholder 5">
            <a:extLst>
              <a:ext uri="{FF2B5EF4-FFF2-40B4-BE49-F238E27FC236}">
                <a16:creationId xmlns:a16="http://schemas.microsoft.com/office/drawing/2014/main" id="{C64ED6F9-15F9-044C-A480-D21E342BE995}"/>
              </a:ext>
            </a:extLst>
          </p:cNvPr>
          <p:cNvSpPr>
            <a:spLocks noGrp="1"/>
          </p:cNvSpPr>
          <p:nvPr>
            <p:ph type="sldNum" sz="quarter" idx="4"/>
          </p:nvPr>
        </p:nvSpPr>
        <p:spPr>
          <a:xfrm>
            <a:off x="199968" y="6393774"/>
            <a:ext cx="565346" cy="365125"/>
          </a:xfrm>
          <a:prstGeom prst="rect">
            <a:avLst/>
          </a:prstGeom>
        </p:spPr>
        <p:txBody>
          <a:bodyPr/>
          <a:lstStyle>
            <a:lvl1pPr algn="ctr">
              <a:defRPr sz="1200" b="0" i="0">
                <a:latin typeface="Open Sans" panose="020B0606030504020204" pitchFamily="34" charset="0"/>
                <a:ea typeface="Open Sans" panose="020B0606030504020204" pitchFamily="34" charset="0"/>
                <a:cs typeface="Open Sans" panose="020B0606030504020204" pitchFamily="34" charset="0"/>
              </a:defRPr>
            </a:lvl1pPr>
          </a:lstStyle>
          <a:p>
            <a:fld id="{6F221E7C-7687-EB4B-90DF-56C6632DB9DF}" type="slidenum">
              <a:rPr lang="en-US" smtClean="0"/>
              <a:pPr/>
              <a:t>‹#›</a:t>
            </a:fld>
            <a:endParaRPr lang="en-US" dirty="0"/>
          </a:p>
        </p:txBody>
      </p:sp>
      <p:pic>
        <p:nvPicPr>
          <p:cNvPr id="9" name="Picture 8">
            <a:extLst>
              <a:ext uri="{FF2B5EF4-FFF2-40B4-BE49-F238E27FC236}">
                <a16:creationId xmlns:a16="http://schemas.microsoft.com/office/drawing/2014/main" id="{64B98464-AF5E-8D4C-B45B-3020B0DE5FF7}"/>
              </a:ext>
            </a:extLst>
          </p:cNvPr>
          <p:cNvPicPr>
            <a:picLocks noChangeAspect="1"/>
          </p:cNvPicPr>
          <p:nvPr userDrawn="1"/>
        </p:nvPicPr>
        <p:blipFill>
          <a:blip r:embed="rId12"/>
          <a:stretch>
            <a:fillRect/>
          </a:stretch>
        </p:blipFill>
        <p:spPr>
          <a:xfrm rot="16200000" flipV="1">
            <a:off x="-3329611" y="3338955"/>
            <a:ext cx="6858001" cy="199968"/>
          </a:xfrm>
          <a:prstGeom prst="rect">
            <a:avLst/>
          </a:prstGeom>
        </p:spPr>
      </p:pic>
    </p:spTree>
    <p:extLst>
      <p:ext uri="{BB962C8B-B14F-4D97-AF65-F5344CB8AC3E}">
        <p14:creationId xmlns:p14="http://schemas.microsoft.com/office/powerpoint/2010/main" val="1311346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hdr="0" ftr="0"/>
  <p:txStyles>
    <p:titleStyle>
      <a:lvl1pPr algn="l" defTabSz="914400" rtl="0" eaLnBrk="1" latinLnBrk="0" hangingPunct="1">
        <a:lnSpc>
          <a:spcPct val="90000"/>
        </a:lnSpc>
        <a:spcBef>
          <a:spcPct val="0"/>
        </a:spcBef>
        <a:buNone/>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mhester@smartstar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24EE-2441-A843-A6C5-EDC0FD9814A5}"/>
              </a:ext>
            </a:extLst>
          </p:cNvPr>
          <p:cNvSpPr>
            <a:spLocks noGrp="1"/>
          </p:cNvSpPr>
          <p:nvPr>
            <p:ph type="ctrTitle"/>
          </p:nvPr>
        </p:nvSpPr>
        <p:spPr/>
        <p:txBody>
          <a:bodyPr/>
          <a:lstStyle/>
          <a:p>
            <a:pPr algn="ctr"/>
            <a:r>
              <a:rPr lang="en-US" dirty="0"/>
              <a:t>Smart Start Network Public Policy </a:t>
            </a:r>
          </a:p>
        </p:txBody>
      </p:sp>
      <p:sp>
        <p:nvSpPr>
          <p:cNvPr id="3" name="Subtitle 2">
            <a:extLst>
              <a:ext uri="{FF2B5EF4-FFF2-40B4-BE49-F238E27FC236}">
                <a16:creationId xmlns:a16="http://schemas.microsoft.com/office/drawing/2014/main" id="{B735E8C1-F778-6F4A-9897-ADB3C73C6246}"/>
              </a:ext>
            </a:extLst>
          </p:cNvPr>
          <p:cNvSpPr>
            <a:spLocks noGrp="1"/>
          </p:cNvSpPr>
          <p:nvPr>
            <p:ph type="subTitle" idx="1"/>
          </p:nvPr>
        </p:nvSpPr>
        <p:spPr>
          <a:xfrm>
            <a:off x="452716" y="5636558"/>
            <a:ext cx="7823775" cy="709063"/>
          </a:xfrm>
        </p:spPr>
        <p:txBody>
          <a:bodyPr>
            <a:normAutofit/>
          </a:bodyPr>
          <a:lstStyle/>
          <a:p>
            <a:r>
              <a:rPr lang="en-US" dirty="0"/>
              <a:t>Marta T. Hester, NCPC Public Policy and Advocacy Director</a:t>
            </a:r>
          </a:p>
        </p:txBody>
      </p:sp>
      <p:sp>
        <p:nvSpPr>
          <p:cNvPr id="4" name="Date Placeholder 3">
            <a:extLst>
              <a:ext uri="{FF2B5EF4-FFF2-40B4-BE49-F238E27FC236}">
                <a16:creationId xmlns:a16="http://schemas.microsoft.com/office/drawing/2014/main" id="{9D9F8F73-E451-F042-B4DC-FEA937A17952}"/>
              </a:ext>
            </a:extLst>
          </p:cNvPr>
          <p:cNvSpPr>
            <a:spLocks noGrp="1"/>
          </p:cNvSpPr>
          <p:nvPr>
            <p:ph type="dt" sz="half" idx="10"/>
          </p:nvPr>
        </p:nvSpPr>
        <p:spPr/>
        <p:txBody>
          <a:bodyPr/>
          <a:lstStyle/>
          <a:p>
            <a:r>
              <a:rPr lang="en-US" sz="1600" dirty="0"/>
              <a:t>April 30, 2026</a:t>
            </a:r>
          </a:p>
        </p:txBody>
      </p:sp>
    </p:spTree>
    <p:extLst>
      <p:ext uri="{BB962C8B-B14F-4D97-AF65-F5344CB8AC3E}">
        <p14:creationId xmlns:p14="http://schemas.microsoft.com/office/powerpoint/2010/main" val="176124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BCAE-963D-39F8-9067-0AEC943D5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E6758-9084-14DF-D7C4-710CF5367FA3}"/>
              </a:ext>
            </a:extLst>
          </p:cNvPr>
          <p:cNvSpPr>
            <a:spLocks noGrp="1"/>
          </p:cNvSpPr>
          <p:nvPr>
            <p:ph type="title"/>
          </p:nvPr>
        </p:nvSpPr>
        <p:spPr>
          <a:xfrm>
            <a:off x="617415" y="365125"/>
            <a:ext cx="11129107" cy="572721"/>
          </a:xfrm>
          <a:solidFill>
            <a:srgbClr val="006CA1"/>
          </a:solidFill>
        </p:spPr>
        <p:txBody>
          <a:bodyPr>
            <a:normAutofit fontScale="90000"/>
          </a:bodyPr>
          <a:lstStyle/>
          <a:p>
            <a:pPr algn="ctr"/>
            <a:r>
              <a:rPr lang="en-US" dirty="0">
                <a:solidFill>
                  <a:schemeClr val="bg2"/>
                </a:solidFill>
              </a:rPr>
              <a:t>Bills Filed</a:t>
            </a:r>
          </a:p>
        </p:txBody>
      </p:sp>
      <p:graphicFrame>
        <p:nvGraphicFramePr>
          <p:cNvPr id="5" name="Content Placeholder 4">
            <a:extLst>
              <a:ext uri="{FF2B5EF4-FFF2-40B4-BE49-F238E27FC236}">
                <a16:creationId xmlns:a16="http://schemas.microsoft.com/office/drawing/2014/main" id="{4D2AE1AC-6E36-4B59-4A71-0FA646401E15}"/>
              </a:ext>
            </a:extLst>
          </p:cNvPr>
          <p:cNvGraphicFramePr>
            <a:graphicFrameLocks noGrp="1"/>
          </p:cNvGraphicFramePr>
          <p:nvPr>
            <p:ph idx="1"/>
            <p:extLst>
              <p:ext uri="{D42A27DB-BD31-4B8C-83A1-F6EECF244321}">
                <p14:modId xmlns:p14="http://schemas.microsoft.com/office/powerpoint/2010/main" val="3638357462"/>
              </p:ext>
            </p:extLst>
          </p:nvPr>
        </p:nvGraphicFramePr>
        <p:xfrm>
          <a:off x="617415" y="1107260"/>
          <a:ext cx="11129107" cy="4360985"/>
        </p:xfrm>
        <a:graphic>
          <a:graphicData uri="http://schemas.openxmlformats.org/drawingml/2006/table">
            <a:tbl>
              <a:tblPr firstRow="1" bandRow="1">
                <a:tableStyleId>{5C22544A-7EE6-4342-B048-85BDC9FD1C3A}</a:tableStyleId>
              </a:tblPr>
              <a:tblGrid>
                <a:gridCol w="2274277">
                  <a:extLst>
                    <a:ext uri="{9D8B030D-6E8A-4147-A177-3AD203B41FA5}">
                      <a16:colId xmlns:a16="http://schemas.microsoft.com/office/drawing/2014/main" val="3497181936"/>
                    </a:ext>
                  </a:extLst>
                </a:gridCol>
                <a:gridCol w="3876431">
                  <a:extLst>
                    <a:ext uri="{9D8B030D-6E8A-4147-A177-3AD203B41FA5}">
                      <a16:colId xmlns:a16="http://schemas.microsoft.com/office/drawing/2014/main" val="687406860"/>
                    </a:ext>
                  </a:extLst>
                </a:gridCol>
                <a:gridCol w="1641231">
                  <a:extLst>
                    <a:ext uri="{9D8B030D-6E8A-4147-A177-3AD203B41FA5}">
                      <a16:colId xmlns:a16="http://schemas.microsoft.com/office/drawing/2014/main" val="3344413015"/>
                    </a:ext>
                  </a:extLst>
                </a:gridCol>
                <a:gridCol w="3337168">
                  <a:extLst>
                    <a:ext uri="{9D8B030D-6E8A-4147-A177-3AD203B41FA5}">
                      <a16:colId xmlns:a16="http://schemas.microsoft.com/office/drawing/2014/main" val="2939351078"/>
                    </a:ext>
                  </a:extLst>
                </a:gridCol>
              </a:tblGrid>
              <a:tr h="7033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itchFamily="2" charset="0"/>
                          <a:ea typeface="Open Sans" pitchFamily="2" charset="0"/>
                          <a:cs typeface="Open Sans" pitchFamily="2" charset="0"/>
                        </a:rPr>
                        <a:t>Bill Number</a:t>
                      </a:r>
                    </a:p>
                    <a:p>
                      <a:endParaRPr lang="en-US" u="none" dirty="0">
                        <a:solidFill>
                          <a:schemeClr val="tx1"/>
                        </a:solidFill>
                        <a:latin typeface="Open Sans" pitchFamily="2" charset="0"/>
                        <a:ea typeface="Open Sans" pitchFamily="2" charset="0"/>
                        <a:cs typeface="Open Sans"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Open Sans" pitchFamily="2" charset="0"/>
                          <a:ea typeface="Open Sans" pitchFamily="2" charset="0"/>
                          <a:cs typeface="Open Sans" pitchFamily="2" charset="0"/>
                        </a:rPr>
                        <a:t>Synopsis</a:t>
                      </a:r>
                    </a:p>
                    <a:p>
                      <a:endParaRPr lang="en-US" dirty="0">
                        <a:latin typeface="Open Sans" pitchFamily="2" charset="0"/>
                        <a:ea typeface="Open Sans" pitchFamily="2" charset="0"/>
                        <a:cs typeface="Open Sans"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itchFamily="2" charset="0"/>
                          <a:ea typeface="Open Sans" pitchFamily="2" charset="0"/>
                          <a:cs typeface="Open Sans" pitchFamily="2" charset="0"/>
                        </a:rPr>
                        <a:t>Sponsor(s)</a:t>
                      </a:r>
                    </a:p>
                    <a:p>
                      <a:pPr algn="ctr"/>
                      <a:endParaRPr lang="en-US" dirty="0">
                        <a:latin typeface="Open Sans" pitchFamily="2" charset="0"/>
                        <a:ea typeface="Open Sans" pitchFamily="2" charset="0"/>
                        <a:cs typeface="Open Sans" pitchFamily="2" charset="0"/>
                      </a:endParaRPr>
                    </a:p>
                  </a:txBody>
                  <a:tcPr/>
                </a:tc>
                <a:tc>
                  <a:txBody>
                    <a:bodyPr/>
                    <a:lstStyle/>
                    <a:p>
                      <a:pPr algn="ctr"/>
                      <a:r>
                        <a:rPr lang="en-US" dirty="0">
                          <a:latin typeface="Open Sans" pitchFamily="2" charset="0"/>
                          <a:ea typeface="Open Sans" pitchFamily="2" charset="0"/>
                          <a:cs typeface="Open Sans" pitchFamily="2" charset="0"/>
                        </a:rPr>
                        <a:t>Status</a:t>
                      </a:r>
                    </a:p>
                  </a:txBody>
                  <a:tcPr/>
                </a:tc>
                <a:extLst>
                  <a:ext uri="{0D108BD9-81ED-4DB2-BD59-A6C34878D82A}">
                    <a16:rowId xmlns:a16="http://schemas.microsoft.com/office/drawing/2014/main" val="3273264086"/>
                  </a:ext>
                </a:extLst>
              </a:tr>
              <a:tr h="364006">
                <a:tc>
                  <a:txBody>
                    <a:bodyPr/>
                    <a:lstStyle/>
                    <a:p>
                      <a:r>
                        <a:rPr lang="en-US" sz="1800" b="1" kern="1200" dirty="0">
                          <a:solidFill>
                            <a:schemeClr val="dk1"/>
                          </a:solidFill>
                          <a:effectLst/>
                          <a:latin typeface="Open Sans" pitchFamily="2" charset="0"/>
                          <a:ea typeface="Open Sans" pitchFamily="2" charset="0"/>
                          <a:cs typeface="Open Sans" pitchFamily="2" charset="0"/>
                        </a:rPr>
                        <a:t>Senate Bill 860</a:t>
                      </a:r>
                    </a:p>
                    <a:p>
                      <a:r>
                        <a:rPr lang="en-US" sz="1800" kern="1200" dirty="0">
                          <a:solidFill>
                            <a:schemeClr val="dk1"/>
                          </a:solidFill>
                          <a:effectLst/>
                          <a:latin typeface="Open Sans" pitchFamily="2" charset="0"/>
                          <a:ea typeface="Open Sans" pitchFamily="2" charset="0"/>
                          <a:cs typeface="Open Sans" pitchFamily="2" charset="0"/>
                        </a:rPr>
                        <a:t>Nonprofit Fundraising Sales Tax Exemption.</a:t>
                      </a:r>
                      <a:endParaRPr lang="en-US" sz="1800" dirty="0">
                        <a:latin typeface="Open Sans" pitchFamily="2" charset="0"/>
                        <a:ea typeface="Open Sans" pitchFamily="2" charset="0"/>
                        <a:cs typeface="Open Sans" pitchFamily="2" charset="0"/>
                      </a:endParaRPr>
                    </a:p>
                  </a:txBody>
                  <a:tcPr/>
                </a:tc>
                <a:tc>
                  <a:txBody>
                    <a:bodyPr/>
                    <a:lstStyle/>
                    <a:p>
                      <a:r>
                        <a:rPr lang="en-US" sz="1800" kern="1200" dirty="0">
                          <a:solidFill>
                            <a:schemeClr val="dk1"/>
                          </a:solidFill>
                          <a:effectLst/>
                          <a:latin typeface="Open Sans" pitchFamily="2" charset="0"/>
                          <a:ea typeface="Open Sans" pitchFamily="2" charset="0"/>
                          <a:cs typeface="Open Sans" pitchFamily="2" charset="0"/>
                        </a:rPr>
                        <a:t>Provides a sales tax exemption for certain nonprofit entities to include exempting diapers from sales tax.</a:t>
                      </a:r>
                    </a:p>
                    <a:p>
                      <a:endParaRPr lang="en-US" sz="1800" kern="1200" dirty="0">
                        <a:solidFill>
                          <a:schemeClr val="dk1"/>
                        </a:solidFill>
                        <a:effectLst/>
                        <a:latin typeface="Open Sans" pitchFamily="2" charset="0"/>
                        <a:ea typeface="Open Sans" pitchFamily="2" charset="0"/>
                        <a:cs typeface="Open Sans" pitchFamily="2" charset="0"/>
                      </a:endParaRPr>
                    </a:p>
                    <a:p>
                      <a:r>
                        <a:rPr lang="en-US" sz="1800" kern="1200" dirty="0">
                          <a:solidFill>
                            <a:schemeClr val="dk1"/>
                          </a:solidFill>
                          <a:effectLst/>
                          <a:latin typeface="Open Sans" pitchFamily="2" charset="0"/>
                          <a:ea typeface="Open Sans" pitchFamily="2" charset="0"/>
                          <a:cs typeface="Open Sans" pitchFamily="2" charset="0"/>
                        </a:rPr>
                        <a:t>Applicable to NCPC and Smart Start Local Partnerships if/when this bill passes, NCPC will apply for a nonprofit sales tax exemption. The new exemption number will be shared with vendors to ensure they no longer charge sales tax on NCPC/LP purchases.</a:t>
                      </a:r>
                      <a:endParaRPr lang="en-US" sz="1800" dirty="0">
                        <a:latin typeface="Open Sans" pitchFamily="2" charset="0"/>
                        <a:ea typeface="Open Sans" pitchFamily="2" charset="0"/>
                        <a:cs typeface="Open Sans" pitchFamily="2" charset="0"/>
                      </a:endParaRPr>
                    </a:p>
                  </a:txBody>
                  <a:tcPr/>
                </a:tc>
                <a:tc>
                  <a:txBody>
                    <a:bodyPr/>
                    <a:lstStyle/>
                    <a:p>
                      <a:pPr algn="l"/>
                      <a:r>
                        <a:rPr lang="en-US" sz="1800" kern="1200" dirty="0">
                          <a:solidFill>
                            <a:schemeClr val="dk1"/>
                          </a:solidFill>
                          <a:effectLst/>
                          <a:latin typeface="Open Sans" pitchFamily="2" charset="0"/>
                          <a:ea typeface="Open Sans" pitchFamily="2" charset="0"/>
                          <a:cs typeface="Open Sans" pitchFamily="2" charset="0"/>
                        </a:rPr>
                        <a:t>Burgin, Corbin, McInnis</a:t>
                      </a:r>
                      <a:endParaRPr lang="en-US" dirty="0">
                        <a:latin typeface="Open Sans" pitchFamily="2" charset="0"/>
                        <a:ea typeface="Open Sans" pitchFamily="2" charset="0"/>
                        <a:cs typeface="Open Sans" pitchFamily="2" charset="0"/>
                      </a:endParaRPr>
                    </a:p>
                  </a:txBody>
                  <a:tcPr/>
                </a:tc>
                <a:tc>
                  <a:txBody>
                    <a:bodyPr/>
                    <a:lstStyle/>
                    <a:p>
                      <a:r>
                        <a:rPr lang="en-US" sz="1800" kern="1200" dirty="0">
                          <a:solidFill>
                            <a:schemeClr val="dk1"/>
                          </a:solidFill>
                          <a:effectLst/>
                          <a:latin typeface="Open Sans" pitchFamily="2" charset="0"/>
                          <a:ea typeface="Open Sans" pitchFamily="2" charset="0"/>
                          <a:cs typeface="Open Sans" pitchFamily="2" charset="0"/>
                        </a:rPr>
                        <a:t>Filed on 4/28/26</a:t>
                      </a:r>
                      <a:endParaRPr lang="en-US" sz="1800" b="0" i="0" kern="1200" dirty="0">
                        <a:solidFill>
                          <a:schemeClr val="dk1"/>
                        </a:solidFill>
                        <a:effectLst/>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3074003842"/>
                  </a:ext>
                </a:extLst>
              </a:tr>
            </a:tbl>
          </a:graphicData>
        </a:graphic>
      </p:graphicFrame>
      <p:sp>
        <p:nvSpPr>
          <p:cNvPr id="4" name="Slide Number Placeholder 3">
            <a:extLst>
              <a:ext uri="{FF2B5EF4-FFF2-40B4-BE49-F238E27FC236}">
                <a16:creationId xmlns:a16="http://schemas.microsoft.com/office/drawing/2014/main" id="{E30BE3F9-DDD7-79DB-88E0-1C518C27DF9B}"/>
              </a:ext>
            </a:extLst>
          </p:cNvPr>
          <p:cNvSpPr>
            <a:spLocks noGrp="1"/>
          </p:cNvSpPr>
          <p:nvPr>
            <p:ph type="sldNum" sz="quarter" idx="12"/>
          </p:nvPr>
        </p:nvSpPr>
        <p:spPr/>
        <p:txBody>
          <a:bodyPr/>
          <a:lstStyle/>
          <a:p>
            <a:fld id="{6F221E7C-7687-EB4B-90DF-56C6632DB9DF}" type="slidenum">
              <a:rPr lang="en-US" smtClean="0"/>
              <a:pPr/>
              <a:t>10</a:t>
            </a:fld>
            <a:endParaRPr lang="en-US" dirty="0"/>
          </a:p>
        </p:txBody>
      </p:sp>
    </p:spTree>
    <p:extLst>
      <p:ext uri="{BB962C8B-B14F-4D97-AF65-F5344CB8AC3E}">
        <p14:creationId xmlns:p14="http://schemas.microsoft.com/office/powerpoint/2010/main" val="254676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8F0D3-EE00-9869-B92F-FCBA3972BF81}"/>
              </a:ext>
            </a:extLst>
          </p:cNvPr>
          <p:cNvSpPr>
            <a:spLocks noGrp="1"/>
          </p:cNvSpPr>
          <p:nvPr>
            <p:ph type="title"/>
          </p:nvPr>
        </p:nvSpPr>
        <p:spPr>
          <a:xfrm>
            <a:off x="839788" y="122400"/>
            <a:ext cx="10515600" cy="1584000"/>
          </a:xfrm>
          <a:solidFill>
            <a:srgbClr val="006CA1"/>
          </a:solidFill>
        </p:spPr>
        <p:txBody>
          <a:bodyPr>
            <a:normAutofit fontScale="90000"/>
          </a:bodyPr>
          <a:lstStyle/>
          <a:p>
            <a:pPr algn="ctr"/>
            <a:br>
              <a:rPr lang="en-US" dirty="0"/>
            </a:br>
            <a:br>
              <a:rPr lang="en-US" dirty="0"/>
            </a:br>
            <a:r>
              <a:rPr lang="en-US" sz="3600" dirty="0">
                <a:solidFill>
                  <a:schemeClr val="bg2"/>
                </a:solidFill>
                <a:highlight>
                  <a:srgbClr val="006CA1"/>
                </a:highlight>
              </a:rPr>
              <a:t>Passed in 2025</a:t>
            </a:r>
            <a:br>
              <a:rPr lang="en-US" sz="3600" dirty="0">
                <a:solidFill>
                  <a:schemeClr val="bg2"/>
                </a:solidFill>
                <a:highlight>
                  <a:srgbClr val="006CA1"/>
                </a:highlight>
              </a:rPr>
            </a:br>
            <a:r>
              <a:rPr lang="en-US" sz="3600" dirty="0">
                <a:solidFill>
                  <a:schemeClr val="bg2"/>
                </a:solidFill>
                <a:highlight>
                  <a:srgbClr val="006CA1"/>
                </a:highlight>
              </a:rPr>
              <a:t>Session Law  2025-36 (H412) enacted Regulatory Reforms to North Carolina’s Child Care System</a:t>
            </a:r>
            <a:br>
              <a:rPr lang="en-US" sz="3600" dirty="0">
                <a:highlight>
                  <a:srgbClr val="006CA1"/>
                </a:highlight>
              </a:rPr>
            </a:br>
            <a:br>
              <a:rPr lang="en-US" sz="3600" dirty="0">
                <a:highlight>
                  <a:srgbClr val="006CA1"/>
                </a:highlight>
              </a:rPr>
            </a:br>
            <a:endParaRPr lang="en-US" sz="3600" dirty="0">
              <a:highlight>
                <a:srgbClr val="006CA1"/>
              </a:highlight>
            </a:endParaRPr>
          </a:p>
        </p:txBody>
      </p:sp>
      <p:sp>
        <p:nvSpPr>
          <p:cNvPr id="6" name="Content Placeholder 5">
            <a:extLst>
              <a:ext uri="{FF2B5EF4-FFF2-40B4-BE49-F238E27FC236}">
                <a16:creationId xmlns:a16="http://schemas.microsoft.com/office/drawing/2014/main" id="{47B218AD-E456-F4EC-DB80-F952869070F7}"/>
              </a:ext>
            </a:extLst>
          </p:cNvPr>
          <p:cNvSpPr>
            <a:spLocks noGrp="1"/>
          </p:cNvSpPr>
          <p:nvPr>
            <p:ph sz="half" idx="2"/>
          </p:nvPr>
        </p:nvSpPr>
        <p:spPr>
          <a:xfrm>
            <a:off x="914400" y="1974456"/>
            <a:ext cx="5083175" cy="3684588"/>
          </a:xfrm>
          <a:solidFill>
            <a:srgbClr val="CCECFF"/>
          </a:solidFill>
        </p:spPr>
        <p:txBody>
          <a:bodyPr>
            <a:normAutofit fontScale="92500"/>
          </a:bodyPr>
          <a:lstStyle/>
          <a:p>
            <a:pPr>
              <a:buFont typeface="Wingdings" panose="05000000000000000000" pitchFamily="2" charset="2"/>
              <a:buChar char="q"/>
            </a:pPr>
            <a:r>
              <a:rPr lang="en-US" dirty="0"/>
              <a:t>Requires DCDEE to develop a plan to decouple the state’s Quality Rating Improvement System (QRIS) from the subsidy payment structure--- </a:t>
            </a:r>
          </a:p>
          <a:p>
            <a:pPr lvl="1">
              <a:buFont typeface="Wingdings" panose="05000000000000000000" pitchFamily="2" charset="2"/>
              <a:buChar char="§"/>
            </a:pPr>
            <a:r>
              <a:rPr lang="en-US" dirty="0"/>
              <a:t>5/1/26 Completion date required  in legislation</a:t>
            </a:r>
          </a:p>
          <a:p>
            <a:pPr marL="457200" lvl="1" indent="0">
              <a:buNone/>
            </a:pPr>
            <a:endParaRPr lang="en-US" dirty="0"/>
          </a:p>
          <a:p>
            <a:pPr>
              <a:buFont typeface="Wingdings" panose="05000000000000000000" pitchFamily="2" charset="2"/>
              <a:buChar char="q"/>
            </a:pPr>
            <a:r>
              <a:rPr lang="en-US" dirty="0"/>
              <a:t>Directs DCDEE to develop a New Market Rate Study by May 1, 2026</a:t>
            </a:r>
          </a:p>
          <a:p>
            <a:endParaRPr lang="en-US" dirty="0"/>
          </a:p>
        </p:txBody>
      </p:sp>
      <p:sp>
        <p:nvSpPr>
          <p:cNvPr id="8" name="Content Placeholder 7">
            <a:extLst>
              <a:ext uri="{FF2B5EF4-FFF2-40B4-BE49-F238E27FC236}">
                <a16:creationId xmlns:a16="http://schemas.microsoft.com/office/drawing/2014/main" id="{A14CE5D0-E17F-B020-FCD0-7CB78E1201F1}"/>
              </a:ext>
            </a:extLst>
          </p:cNvPr>
          <p:cNvSpPr>
            <a:spLocks noGrp="1"/>
          </p:cNvSpPr>
          <p:nvPr>
            <p:ph sz="quarter" idx="4"/>
          </p:nvPr>
        </p:nvSpPr>
        <p:spPr>
          <a:xfrm>
            <a:off x="6351412" y="1967781"/>
            <a:ext cx="5083176" cy="3684588"/>
          </a:xfrm>
          <a:solidFill>
            <a:srgbClr val="CCECFF"/>
          </a:solidFill>
        </p:spPr>
        <p:txBody>
          <a:bodyPr>
            <a:normAutofit fontScale="92500"/>
          </a:bodyPr>
          <a:lstStyle/>
          <a:p>
            <a:pPr>
              <a:buFont typeface="Wingdings" panose="05000000000000000000" pitchFamily="2" charset="2"/>
              <a:buChar char="q"/>
            </a:pPr>
            <a:r>
              <a:rPr lang="en-US" dirty="0"/>
              <a:t>Establishes a Licensed Childcare Licensure Workgroup to examine physical structure regulatory requirements, develop recommendations, and report to the HHS Joint Legislative Oversight Committee</a:t>
            </a:r>
          </a:p>
          <a:p>
            <a:pPr lvl="1">
              <a:buFont typeface="Wingdings" panose="05000000000000000000" pitchFamily="2" charset="2"/>
              <a:buChar char="§"/>
            </a:pPr>
            <a:r>
              <a:rPr lang="en-US" dirty="0"/>
              <a:t>In progress; to be completed 7/1/26</a:t>
            </a:r>
          </a:p>
          <a:p>
            <a:pPr marL="0" indent="0">
              <a:buNone/>
            </a:pPr>
            <a:endParaRPr lang="en-US" dirty="0"/>
          </a:p>
        </p:txBody>
      </p:sp>
      <p:sp>
        <p:nvSpPr>
          <p:cNvPr id="4" name="Slide Number Placeholder 3">
            <a:extLst>
              <a:ext uri="{FF2B5EF4-FFF2-40B4-BE49-F238E27FC236}">
                <a16:creationId xmlns:a16="http://schemas.microsoft.com/office/drawing/2014/main" id="{208B503D-F3E1-7027-F7E0-878D79A10F5E}"/>
              </a:ext>
            </a:extLst>
          </p:cNvPr>
          <p:cNvSpPr>
            <a:spLocks noGrp="1"/>
          </p:cNvSpPr>
          <p:nvPr>
            <p:ph type="sldNum" sz="quarter" idx="12"/>
          </p:nvPr>
        </p:nvSpPr>
        <p:spPr/>
        <p:txBody>
          <a:bodyPr/>
          <a:lstStyle/>
          <a:p>
            <a:fld id="{6F221E7C-7687-EB4B-90DF-56C6632DB9DF}" type="slidenum">
              <a:rPr lang="en-US" smtClean="0"/>
              <a:pPr/>
              <a:t>11</a:t>
            </a:fld>
            <a:endParaRPr lang="en-US" dirty="0"/>
          </a:p>
        </p:txBody>
      </p:sp>
    </p:spTree>
    <p:extLst>
      <p:ext uri="{BB962C8B-B14F-4D97-AF65-F5344CB8AC3E}">
        <p14:creationId xmlns:p14="http://schemas.microsoft.com/office/powerpoint/2010/main" val="1275460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7AC9-A7F9-DA25-B1B2-7933425A0C23}"/>
              </a:ext>
            </a:extLst>
          </p:cNvPr>
          <p:cNvSpPr>
            <a:spLocks noGrp="1"/>
          </p:cNvSpPr>
          <p:nvPr>
            <p:ph type="title"/>
          </p:nvPr>
        </p:nvSpPr>
        <p:spPr>
          <a:xfrm>
            <a:off x="838200" y="121850"/>
            <a:ext cx="10515600" cy="1161275"/>
          </a:xfrm>
          <a:solidFill>
            <a:srgbClr val="006CA1"/>
          </a:solidFill>
          <a:ln>
            <a:solidFill>
              <a:srgbClr val="006CA1"/>
            </a:solidFill>
          </a:ln>
          <a:scene3d>
            <a:camera prst="orthographicFront"/>
            <a:lightRig rig="threePt" dir="t"/>
          </a:scene3d>
          <a:sp3d>
            <a:bevelT w="139700" h="139700" prst="divot"/>
          </a:sp3d>
        </p:spPr>
        <p:txBody>
          <a:bodyPr>
            <a:normAutofit fontScale="90000"/>
          </a:bodyPr>
          <a:lstStyle/>
          <a:p>
            <a:pPr algn="ctr"/>
            <a:r>
              <a:rPr lang="en-US" dirty="0">
                <a:solidFill>
                  <a:schemeClr val="bg2"/>
                </a:solidFill>
              </a:rPr>
              <a:t>Messaging</a:t>
            </a:r>
            <a:br>
              <a:rPr lang="en-US" dirty="0">
                <a:solidFill>
                  <a:schemeClr val="bg2"/>
                </a:solidFill>
              </a:rPr>
            </a:br>
            <a:r>
              <a:rPr lang="en-US" dirty="0">
                <a:solidFill>
                  <a:schemeClr val="bg2"/>
                </a:solidFill>
              </a:rPr>
              <a:t>Understanding NC Elected Officials</a:t>
            </a:r>
          </a:p>
        </p:txBody>
      </p:sp>
      <p:sp>
        <p:nvSpPr>
          <p:cNvPr id="3" name="Text Placeholder 2">
            <a:extLst>
              <a:ext uri="{FF2B5EF4-FFF2-40B4-BE49-F238E27FC236}">
                <a16:creationId xmlns:a16="http://schemas.microsoft.com/office/drawing/2014/main" id="{1FF4C6B2-3631-B917-8C75-6F125DF08C25}"/>
              </a:ext>
            </a:extLst>
          </p:cNvPr>
          <p:cNvSpPr>
            <a:spLocks noGrp="1"/>
          </p:cNvSpPr>
          <p:nvPr>
            <p:ph type="body" idx="1"/>
          </p:nvPr>
        </p:nvSpPr>
        <p:spPr>
          <a:xfrm>
            <a:off x="836612" y="1544363"/>
            <a:ext cx="5157787" cy="478837"/>
          </a:xfrm>
          <a:solidFill>
            <a:srgbClr val="006CA1"/>
          </a:solidFill>
        </p:spPr>
        <p:txBody>
          <a:bodyPr/>
          <a:lstStyle/>
          <a:p>
            <a:pPr algn="ctr"/>
            <a:r>
              <a:rPr lang="en-US" dirty="0">
                <a:solidFill>
                  <a:schemeClr val="bg1"/>
                </a:solidFill>
              </a:rPr>
              <a:t>Who are they?</a:t>
            </a:r>
          </a:p>
        </p:txBody>
      </p:sp>
      <p:sp>
        <p:nvSpPr>
          <p:cNvPr id="4" name="Content Placeholder 3">
            <a:extLst>
              <a:ext uri="{FF2B5EF4-FFF2-40B4-BE49-F238E27FC236}">
                <a16:creationId xmlns:a16="http://schemas.microsoft.com/office/drawing/2014/main" id="{EAA547DB-E7E2-8B8D-C435-B0EAF942C997}"/>
              </a:ext>
            </a:extLst>
          </p:cNvPr>
          <p:cNvSpPr>
            <a:spLocks noGrp="1"/>
          </p:cNvSpPr>
          <p:nvPr>
            <p:ph sz="half" idx="2"/>
          </p:nvPr>
        </p:nvSpPr>
        <p:spPr>
          <a:xfrm>
            <a:off x="914400" y="2284438"/>
            <a:ext cx="5083175" cy="3905225"/>
          </a:xfrm>
        </p:spPr>
        <p:txBody>
          <a:bodyPr>
            <a:normAutofit fontScale="85000" lnSpcReduction="20000"/>
          </a:bodyPr>
          <a:lstStyle/>
          <a:p>
            <a:pPr>
              <a:buFont typeface="Wingdings" panose="05000000000000000000" pitchFamily="2" charset="2"/>
              <a:buChar char="q"/>
            </a:pPr>
            <a:r>
              <a:rPr lang="en-US" dirty="0"/>
              <a:t>Elected officials at local, state and federal government are:</a:t>
            </a:r>
          </a:p>
          <a:p>
            <a:pPr lvl="1">
              <a:buFont typeface="Wingdings" panose="05000000000000000000" pitchFamily="2" charset="2"/>
              <a:buChar char="ü"/>
            </a:pPr>
            <a:r>
              <a:rPr lang="en-US" sz="2400" dirty="0"/>
              <a:t>Regular people – teachers, business owners, retirees, neighbors, church members, etc. </a:t>
            </a:r>
          </a:p>
          <a:p>
            <a:pPr lvl="1">
              <a:buFont typeface="Wingdings" panose="05000000000000000000" pitchFamily="2" charset="2"/>
              <a:buChar char="ü"/>
            </a:pPr>
            <a:r>
              <a:rPr lang="en-US" sz="2400" dirty="0"/>
              <a:t>Most do not specialize in early childhood issues, so our information must be clear and relatable</a:t>
            </a:r>
          </a:p>
        </p:txBody>
      </p:sp>
      <p:sp>
        <p:nvSpPr>
          <p:cNvPr id="5" name="Text Placeholder 4">
            <a:extLst>
              <a:ext uri="{FF2B5EF4-FFF2-40B4-BE49-F238E27FC236}">
                <a16:creationId xmlns:a16="http://schemas.microsoft.com/office/drawing/2014/main" id="{90D9439F-0CE8-706B-9AA9-5AF0238EDD27}"/>
              </a:ext>
            </a:extLst>
          </p:cNvPr>
          <p:cNvSpPr>
            <a:spLocks noGrp="1"/>
          </p:cNvSpPr>
          <p:nvPr>
            <p:ph type="body" sz="quarter" idx="3"/>
          </p:nvPr>
        </p:nvSpPr>
        <p:spPr>
          <a:xfrm>
            <a:off x="6172200" y="1616363"/>
            <a:ext cx="5183188" cy="406837"/>
          </a:xfrm>
          <a:solidFill>
            <a:srgbClr val="006CA1"/>
          </a:solidFill>
        </p:spPr>
        <p:txBody>
          <a:bodyPr/>
          <a:lstStyle/>
          <a:p>
            <a:pPr algn="ctr"/>
            <a:r>
              <a:rPr lang="en-US" dirty="0">
                <a:solidFill>
                  <a:schemeClr val="bg2"/>
                </a:solidFill>
                <a:highlight>
                  <a:srgbClr val="006CA1"/>
                </a:highlight>
              </a:rPr>
              <a:t>What do they care about?</a:t>
            </a:r>
            <a:endParaRPr lang="en-US" dirty="0">
              <a:highlight>
                <a:srgbClr val="006CA1"/>
              </a:highlight>
            </a:endParaRPr>
          </a:p>
        </p:txBody>
      </p:sp>
      <p:sp>
        <p:nvSpPr>
          <p:cNvPr id="6" name="Content Placeholder 5">
            <a:extLst>
              <a:ext uri="{FF2B5EF4-FFF2-40B4-BE49-F238E27FC236}">
                <a16:creationId xmlns:a16="http://schemas.microsoft.com/office/drawing/2014/main" id="{CBCCB645-4AE5-283D-474D-27045B202B17}"/>
              </a:ext>
            </a:extLst>
          </p:cNvPr>
          <p:cNvSpPr>
            <a:spLocks noGrp="1"/>
          </p:cNvSpPr>
          <p:nvPr>
            <p:ph sz="quarter" idx="4"/>
          </p:nvPr>
        </p:nvSpPr>
        <p:spPr>
          <a:xfrm>
            <a:off x="6272212" y="2356438"/>
            <a:ext cx="5083176" cy="3833225"/>
          </a:xfrm>
        </p:spPr>
        <p:txBody>
          <a:bodyPr>
            <a:normAutofit fontScale="85000" lnSpcReduction="20000"/>
          </a:bodyPr>
          <a:lstStyle/>
          <a:p>
            <a:pPr>
              <a:buFont typeface="Wingdings" panose="05000000000000000000" pitchFamily="2" charset="2"/>
              <a:buChar char="q"/>
            </a:pPr>
            <a:r>
              <a:rPr lang="en-US" dirty="0"/>
              <a:t>Local impact ---stories and data from their home districts</a:t>
            </a:r>
          </a:p>
          <a:p>
            <a:pPr>
              <a:buFont typeface="Wingdings" panose="05000000000000000000" pitchFamily="2" charset="2"/>
              <a:buChar char="q"/>
            </a:pPr>
            <a:r>
              <a:rPr lang="en-US" dirty="0"/>
              <a:t>Economic growth and workforce readiness</a:t>
            </a:r>
          </a:p>
          <a:p>
            <a:pPr>
              <a:buFont typeface="Wingdings" panose="05000000000000000000" pitchFamily="2" charset="2"/>
              <a:buChar char="q"/>
            </a:pPr>
            <a:r>
              <a:rPr lang="en-US" dirty="0"/>
              <a:t>Organizations and programs receiving funding are </a:t>
            </a:r>
            <a:r>
              <a:rPr lang="en-US" i="1" dirty="0"/>
              <a:t>good stewards of public</a:t>
            </a:r>
            <a:r>
              <a:rPr lang="en-US" dirty="0"/>
              <a:t> </a:t>
            </a:r>
            <a:r>
              <a:rPr lang="en-US" i="1" dirty="0"/>
              <a:t>funding</a:t>
            </a:r>
            <a:r>
              <a:rPr lang="en-US" dirty="0"/>
              <a:t> with measurable outcomes</a:t>
            </a:r>
          </a:p>
          <a:p>
            <a:pPr>
              <a:buFont typeface="Wingdings" panose="05000000000000000000" pitchFamily="2" charset="2"/>
              <a:buChar char="q"/>
            </a:pPr>
            <a:r>
              <a:rPr lang="en-US" dirty="0"/>
              <a:t>Constituent success stories --- provide excellent opportunities to include children, families and providers in meetings and mention in communication </a:t>
            </a:r>
            <a:r>
              <a:rPr lang="en-US" i="1" dirty="0"/>
              <a:t>(with their permission, of course)</a:t>
            </a:r>
          </a:p>
        </p:txBody>
      </p:sp>
      <p:sp>
        <p:nvSpPr>
          <p:cNvPr id="7" name="Slide Number Placeholder 6">
            <a:extLst>
              <a:ext uri="{FF2B5EF4-FFF2-40B4-BE49-F238E27FC236}">
                <a16:creationId xmlns:a16="http://schemas.microsoft.com/office/drawing/2014/main" id="{657CBD6E-52B2-47B6-F459-5BCEB509F4FE}"/>
              </a:ext>
            </a:extLst>
          </p:cNvPr>
          <p:cNvSpPr>
            <a:spLocks noGrp="1"/>
          </p:cNvSpPr>
          <p:nvPr>
            <p:ph type="sldNum" sz="quarter" idx="12"/>
          </p:nvPr>
        </p:nvSpPr>
        <p:spPr/>
        <p:txBody>
          <a:bodyPr/>
          <a:lstStyle/>
          <a:p>
            <a:fld id="{6F221E7C-7687-EB4B-90DF-56C6632DB9DF}" type="slidenum">
              <a:rPr lang="en-US" smtClean="0"/>
              <a:pPr/>
              <a:t>12</a:t>
            </a:fld>
            <a:endParaRPr lang="en-US" dirty="0"/>
          </a:p>
        </p:txBody>
      </p:sp>
    </p:spTree>
    <p:extLst>
      <p:ext uri="{BB962C8B-B14F-4D97-AF65-F5344CB8AC3E}">
        <p14:creationId xmlns:p14="http://schemas.microsoft.com/office/powerpoint/2010/main" val="72642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FA81-CB26-C860-E270-65DE370A7BC9}"/>
              </a:ext>
            </a:extLst>
          </p:cNvPr>
          <p:cNvSpPr>
            <a:spLocks noGrp="1"/>
          </p:cNvSpPr>
          <p:nvPr>
            <p:ph type="title"/>
          </p:nvPr>
        </p:nvSpPr>
        <p:spPr>
          <a:xfrm>
            <a:off x="838200" y="365125"/>
            <a:ext cx="10515600" cy="988475"/>
          </a:xfrm>
          <a:solidFill>
            <a:srgbClr val="006CA1"/>
          </a:solidFill>
        </p:spPr>
        <p:txBody>
          <a:bodyPr/>
          <a:lstStyle/>
          <a:p>
            <a:pPr algn="ctr"/>
            <a:r>
              <a:rPr lang="en-US" b="1" dirty="0">
                <a:solidFill>
                  <a:schemeClr val="bg2"/>
                </a:solidFill>
              </a:rPr>
              <a:t>How can you help</a:t>
            </a:r>
          </a:p>
        </p:txBody>
      </p:sp>
      <p:sp>
        <p:nvSpPr>
          <p:cNvPr id="3" name="Content Placeholder 2">
            <a:extLst>
              <a:ext uri="{FF2B5EF4-FFF2-40B4-BE49-F238E27FC236}">
                <a16:creationId xmlns:a16="http://schemas.microsoft.com/office/drawing/2014/main" id="{6330889E-01C7-8A7D-C7D6-8CC736F2AE5D}"/>
              </a:ext>
            </a:extLst>
          </p:cNvPr>
          <p:cNvSpPr>
            <a:spLocks noGrp="1"/>
          </p:cNvSpPr>
          <p:nvPr>
            <p:ph sz="half" idx="1"/>
          </p:nvPr>
        </p:nvSpPr>
        <p:spPr/>
        <p:txBody>
          <a:bodyPr>
            <a:normAutofit/>
          </a:bodyPr>
          <a:lstStyle/>
          <a:p>
            <a:pPr>
              <a:buFont typeface="Wingdings" panose="05000000000000000000" pitchFamily="2" charset="2"/>
              <a:buChar char="§"/>
            </a:pPr>
            <a:r>
              <a:rPr lang="en-US" dirty="0"/>
              <a:t>Write a letter on behalf of the board to key appropriation and committee chairs.</a:t>
            </a:r>
          </a:p>
          <a:p>
            <a:pPr>
              <a:buFont typeface="Wingdings" panose="05000000000000000000" pitchFamily="2" charset="2"/>
              <a:buChar char="§"/>
            </a:pPr>
            <a:endParaRPr lang="en-US" dirty="0"/>
          </a:p>
          <a:p>
            <a:pPr>
              <a:buFont typeface="Wingdings" panose="05000000000000000000" pitchFamily="2" charset="2"/>
              <a:buChar char="§"/>
            </a:pPr>
            <a:r>
              <a:rPr lang="en-US" dirty="0"/>
              <a:t>Educate and advocate with elected officials at all levels of government, early care and education stakeholders, local chambers, business leaders, and the general public.</a:t>
            </a:r>
          </a:p>
          <a:p>
            <a:pPr marL="0" indent="0">
              <a:buNone/>
            </a:pPr>
            <a:endParaRPr lang="en-US" dirty="0"/>
          </a:p>
        </p:txBody>
      </p:sp>
      <p:sp>
        <p:nvSpPr>
          <p:cNvPr id="4" name="Content Placeholder 3">
            <a:extLst>
              <a:ext uri="{FF2B5EF4-FFF2-40B4-BE49-F238E27FC236}">
                <a16:creationId xmlns:a16="http://schemas.microsoft.com/office/drawing/2014/main" id="{CD568558-5F3D-6F04-48A6-85B618CAE6FC}"/>
              </a:ext>
            </a:extLst>
          </p:cNvPr>
          <p:cNvSpPr>
            <a:spLocks noGrp="1"/>
          </p:cNvSpPr>
          <p:nvPr>
            <p:ph sz="half" idx="2"/>
          </p:nvPr>
        </p:nvSpPr>
        <p:spPr/>
        <p:txBody>
          <a:bodyPr>
            <a:normAutofit/>
          </a:bodyPr>
          <a:lstStyle/>
          <a:p>
            <a:pPr>
              <a:buFont typeface="Wingdings" panose="05000000000000000000" pitchFamily="2" charset="2"/>
              <a:buChar char="§"/>
            </a:pPr>
            <a:r>
              <a:rPr lang="en-US" dirty="0"/>
              <a:t>Vote for elected officials supporting policies that help children, families and child care educators.</a:t>
            </a:r>
          </a:p>
          <a:p>
            <a:pPr marL="0" indent="0">
              <a:buNone/>
            </a:pPr>
            <a:endParaRPr lang="en-US" dirty="0"/>
          </a:p>
          <a:p>
            <a:pPr>
              <a:buFont typeface="Wingdings" panose="05000000000000000000" pitchFamily="2" charset="2"/>
              <a:buChar char="§"/>
            </a:pPr>
            <a:r>
              <a:rPr lang="en-US" dirty="0"/>
              <a:t>Continue to spread the word about Smart Start --- attend town halls, candidate forums and roundtables.</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5" name="Slide Number Placeholder 4">
            <a:extLst>
              <a:ext uri="{FF2B5EF4-FFF2-40B4-BE49-F238E27FC236}">
                <a16:creationId xmlns:a16="http://schemas.microsoft.com/office/drawing/2014/main" id="{806F5FA7-E41D-0C5B-D089-C7D573E30744}"/>
              </a:ext>
            </a:extLst>
          </p:cNvPr>
          <p:cNvSpPr>
            <a:spLocks noGrp="1"/>
          </p:cNvSpPr>
          <p:nvPr>
            <p:ph type="sldNum" sz="quarter" idx="12"/>
          </p:nvPr>
        </p:nvSpPr>
        <p:spPr/>
        <p:txBody>
          <a:bodyPr/>
          <a:lstStyle/>
          <a:p>
            <a:fld id="{6F221E7C-7687-EB4B-90DF-56C6632DB9DF}" type="slidenum">
              <a:rPr lang="en-US" smtClean="0"/>
              <a:pPr/>
              <a:t>13</a:t>
            </a:fld>
            <a:endParaRPr lang="en-US" dirty="0"/>
          </a:p>
        </p:txBody>
      </p:sp>
    </p:spTree>
    <p:extLst>
      <p:ext uri="{BB962C8B-B14F-4D97-AF65-F5344CB8AC3E}">
        <p14:creationId xmlns:p14="http://schemas.microsoft.com/office/powerpoint/2010/main" val="404665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81721-72BB-0CA6-7D5A-43B495F8C33D}"/>
              </a:ext>
            </a:extLst>
          </p:cNvPr>
          <p:cNvSpPr>
            <a:spLocks noGrp="1"/>
          </p:cNvSpPr>
          <p:nvPr>
            <p:ph type="title"/>
          </p:nvPr>
        </p:nvSpPr>
        <p:spPr>
          <a:xfrm>
            <a:off x="838200" y="365126"/>
            <a:ext cx="10515600" cy="971306"/>
          </a:xfrm>
          <a:solidFill>
            <a:srgbClr val="006CA1"/>
          </a:solidFill>
        </p:spPr>
        <p:txBody>
          <a:bodyPr/>
          <a:lstStyle/>
          <a:p>
            <a:pPr algn="ctr"/>
            <a:r>
              <a:rPr lang="en-US" dirty="0">
                <a:solidFill>
                  <a:schemeClr val="bg2"/>
                </a:solidFill>
              </a:rPr>
              <a:t>Contact Information</a:t>
            </a:r>
          </a:p>
        </p:txBody>
      </p:sp>
      <p:sp>
        <p:nvSpPr>
          <p:cNvPr id="3" name="Content Placeholder 2">
            <a:extLst>
              <a:ext uri="{FF2B5EF4-FFF2-40B4-BE49-F238E27FC236}">
                <a16:creationId xmlns:a16="http://schemas.microsoft.com/office/drawing/2014/main" id="{C83D7B94-C386-7CEE-3D97-91069EB340B4}"/>
              </a:ext>
            </a:extLst>
          </p:cNvPr>
          <p:cNvSpPr>
            <a:spLocks noGrp="1"/>
          </p:cNvSpPr>
          <p:nvPr>
            <p:ph idx="1"/>
          </p:nvPr>
        </p:nvSpPr>
        <p:spPr>
          <a:xfrm>
            <a:off x="954157" y="1825625"/>
            <a:ext cx="7173844" cy="4351338"/>
          </a:xfrm>
        </p:spPr>
        <p:txBody>
          <a:bodyPr/>
          <a:lstStyle/>
          <a:p>
            <a:pPr marL="0" indent="0">
              <a:buNone/>
            </a:pPr>
            <a:r>
              <a:rPr lang="en-US" dirty="0"/>
              <a:t>Marta T. Hester</a:t>
            </a:r>
          </a:p>
          <a:p>
            <a:pPr marL="0" indent="0">
              <a:buNone/>
            </a:pPr>
            <a:r>
              <a:rPr lang="en-US" dirty="0"/>
              <a:t>Director of Public Policy and Advocacy</a:t>
            </a:r>
          </a:p>
          <a:p>
            <a:pPr marL="0" indent="0">
              <a:buNone/>
            </a:pPr>
            <a:r>
              <a:rPr lang="en-US" dirty="0"/>
              <a:t>The North Carolina Partnership for Children</a:t>
            </a:r>
          </a:p>
          <a:p>
            <a:pPr marL="0" indent="0">
              <a:buNone/>
            </a:pPr>
            <a:r>
              <a:rPr lang="en-US" dirty="0">
                <a:hlinkClick r:id="rId2"/>
              </a:rPr>
              <a:t>mhester@smartstart.org</a:t>
            </a:r>
            <a:endParaRPr lang="en-US" dirty="0"/>
          </a:p>
          <a:p>
            <a:pPr marL="0" indent="0">
              <a:buNone/>
            </a:pPr>
            <a:r>
              <a:rPr lang="en-US" dirty="0"/>
              <a:t>984-221-1221</a:t>
            </a:r>
          </a:p>
        </p:txBody>
      </p:sp>
      <p:sp>
        <p:nvSpPr>
          <p:cNvPr id="4" name="Slide Number Placeholder 3">
            <a:extLst>
              <a:ext uri="{FF2B5EF4-FFF2-40B4-BE49-F238E27FC236}">
                <a16:creationId xmlns:a16="http://schemas.microsoft.com/office/drawing/2014/main" id="{30AA1BEC-855F-874E-9807-12BED632CBDD}"/>
              </a:ext>
            </a:extLst>
          </p:cNvPr>
          <p:cNvSpPr>
            <a:spLocks noGrp="1"/>
          </p:cNvSpPr>
          <p:nvPr>
            <p:ph type="sldNum" sz="quarter" idx="12"/>
          </p:nvPr>
        </p:nvSpPr>
        <p:spPr/>
        <p:txBody>
          <a:bodyPr/>
          <a:lstStyle/>
          <a:p>
            <a:fld id="{6F221E7C-7687-EB4B-90DF-56C6632DB9DF}" type="slidenum">
              <a:rPr lang="en-US" smtClean="0"/>
              <a:pPr/>
              <a:t>14</a:t>
            </a:fld>
            <a:endParaRPr lang="en-US" dirty="0"/>
          </a:p>
        </p:txBody>
      </p:sp>
    </p:spTree>
    <p:extLst>
      <p:ext uri="{BB962C8B-B14F-4D97-AF65-F5344CB8AC3E}">
        <p14:creationId xmlns:p14="http://schemas.microsoft.com/office/powerpoint/2010/main" val="393325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D1AE-FAC0-F846-2FA5-2A2E41872BC1}"/>
              </a:ext>
            </a:extLst>
          </p:cNvPr>
          <p:cNvSpPr>
            <a:spLocks noGrp="1"/>
          </p:cNvSpPr>
          <p:nvPr>
            <p:ph type="title"/>
          </p:nvPr>
        </p:nvSpPr>
        <p:spPr>
          <a:xfrm>
            <a:off x="838200" y="365125"/>
            <a:ext cx="10515600" cy="808475"/>
          </a:xfrm>
          <a:solidFill>
            <a:srgbClr val="006CA1"/>
          </a:solidFill>
        </p:spPr>
        <p:txBody>
          <a:bodyPr/>
          <a:lstStyle/>
          <a:p>
            <a:pPr algn="ctr"/>
            <a:r>
              <a:rPr lang="en-US" dirty="0">
                <a:solidFill>
                  <a:schemeClr val="bg2"/>
                </a:solidFill>
              </a:rPr>
              <a:t>Lay of the Land</a:t>
            </a:r>
          </a:p>
        </p:txBody>
      </p:sp>
      <p:sp>
        <p:nvSpPr>
          <p:cNvPr id="3" name="Content Placeholder 2">
            <a:extLst>
              <a:ext uri="{FF2B5EF4-FFF2-40B4-BE49-F238E27FC236}">
                <a16:creationId xmlns:a16="http://schemas.microsoft.com/office/drawing/2014/main" id="{993F0EC9-3DFF-1146-7C5D-3553C2CC18C0}"/>
              </a:ext>
            </a:extLst>
          </p:cNvPr>
          <p:cNvSpPr>
            <a:spLocks noGrp="1"/>
          </p:cNvSpPr>
          <p:nvPr>
            <p:ph idx="1"/>
          </p:nvPr>
        </p:nvSpPr>
        <p:spPr>
          <a:xfrm>
            <a:off x="954156" y="1569600"/>
            <a:ext cx="10399643" cy="4607363"/>
          </a:xfrm>
        </p:spPr>
        <p:txBody>
          <a:bodyPr>
            <a:normAutofit/>
          </a:bodyPr>
          <a:lstStyle/>
          <a:p>
            <a:pPr>
              <a:buFont typeface="Wingdings" panose="05000000000000000000" pitchFamily="2" charset="2"/>
              <a:buChar char="q"/>
            </a:pPr>
            <a:r>
              <a:rPr lang="en-US" dirty="0"/>
              <a:t>Observations and Impact of Midterm Primary Elections</a:t>
            </a:r>
          </a:p>
          <a:p>
            <a:pPr>
              <a:buFont typeface="Wingdings" panose="05000000000000000000" pitchFamily="2" charset="2"/>
              <a:buChar char="q"/>
            </a:pPr>
            <a:r>
              <a:rPr lang="en-US" dirty="0"/>
              <a:t>Revenue Forecast</a:t>
            </a:r>
          </a:p>
          <a:p>
            <a:pPr>
              <a:buFont typeface="Wingdings" panose="05000000000000000000" pitchFamily="2" charset="2"/>
              <a:buChar char="q"/>
            </a:pPr>
            <a:r>
              <a:rPr lang="en-US" dirty="0"/>
              <a:t>Larger Priorities during Short Session</a:t>
            </a:r>
          </a:p>
          <a:p>
            <a:pPr lvl="1">
              <a:buFont typeface="Wingdings" panose="05000000000000000000" pitchFamily="2" charset="2"/>
              <a:buChar char="§"/>
            </a:pPr>
            <a:r>
              <a:rPr lang="en-US" dirty="0"/>
              <a:t>Medicaid Rebase</a:t>
            </a:r>
          </a:p>
          <a:p>
            <a:pPr lvl="1">
              <a:buFont typeface="Wingdings" panose="05000000000000000000" pitchFamily="2" charset="2"/>
              <a:buChar char="§"/>
            </a:pPr>
            <a:r>
              <a:rPr lang="en-US" dirty="0"/>
              <a:t>Public Safety</a:t>
            </a:r>
          </a:p>
          <a:p>
            <a:pPr lvl="1">
              <a:buFont typeface="Wingdings" panose="05000000000000000000" pitchFamily="2" charset="2"/>
              <a:buChar char="§"/>
            </a:pPr>
            <a:r>
              <a:rPr lang="en-US" dirty="0"/>
              <a:t>State Government Employee and Public School Teacher Salaries</a:t>
            </a:r>
          </a:p>
          <a:p>
            <a:pPr lvl="1">
              <a:buFont typeface="Wingdings" panose="05000000000000000000" pitchFamily="2" charset="2"/>
              <a:buChar char="§"/>
            </a:pPr>
            <a:r>
              <a:rPr lang="en-US" dirty="0"/>
              <a:t>Property Taxes</a:t>
            </a:r>
          </a:p>
          <a:p>
            <a:pPr marL="457200" lvl="1" indent="0">
              <a:buNone/>
            </a:pPr>
            <a:endParaRPr lang="en-US" dirty="0"/>
          </a:p>
          <a:p>
            <a:pPr>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1675912E-5E21-BE19-0B97-2F7620BBD8E5}"/>
              </a:ext>
            </a:extLst>
          </p:cNvPr>
          <p:cNvSpPr>
            <a:spLocks noGrp="1"/>
          </p:cNvSpPr>
          <p:nvPr>
            <p:ph type="sldNum" sz="quarter" idx="12"/>
          </p:nvPr>
        </p:nvSpPr>
        <p:spPr/>
        <p:txBody>
          <a:bodyPr/>
          <a:lstStyle/>
          <a:p>
            <a:fld id="{6F221E7C-7687-EB4B-90DF-56C6632DB9DF}" type="slidenum">
              <a:rPr lang="en-US" smtClean="0"/>
              <a:pPr/>
              <a:t>2</a:t>
            </a:fld>
            <a:endParaRPr lang="en-US" dirty="0"/>
          </a:p>
        </p:txBody>
      </p:sp>
    </p:spTree>
    <p:extLst>
      <p:ext uri="{BB962C8B-B14F-4D97-AF65-F5344CB8AC3E}">
        <p14:creationId xmlns:p14="http://schemas.microsoft.com/office/powerpoint/2010/main" val="334547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DF22-50C1-7010-EF80-3CCFD6712B73}"/>
              </a:ext>
            </a:extLst>
          </p:cNvPr>
          <p:cNvSpPr>
            <a:spLocks noGrp="1"/>
          </p:cNvSpPr>
          <p:nvPr>
            <p:ph type="title"/>
          </p:nvPr>
        </p:nvSpPr>
        <p:spPr>
          <a:xfrm>
            <a:off x="765314" y="78153"/>
            <a:ext cx="10515600" cy="969109"/>
          </a:xfrm>
          <a:solidFill>
            <a:srgbClr val="006CA1"/>
          </a:solidFill>
        </p:spPr>
        <p:txBody>
          <a:bodyPr>
            <a:normAutofit fontScale="90000"/>
          </a:bodyPr>
          <a:lstStyle/>
          <a:p>
            <a:pPr algn="ctr"/>
            <a:r>
              <a:rPr lang="en-US" b="1" dirty="0">
                <a:solidFill>
                  <a:schemeClr val="bg2"/>
                </a:solidFill>
              </a:rPr>
              <a:t>Governor’s Recommended Priorities</a:t>
            </a:r>
            <a:br>
              <a:rPr lang="en-US" b="1" dirty="0">
                <a:solidFill>
                  <a:schemeClr val="bg2"/>
                </a:solidFill>
              </a:rPr>
            </a:br>
            <a:r>
              <a:rPr lang="en-US" b="1" dirty="0">
                <a:solidFill>
                  <a:schemeClr val="bg2"/>
                </a:solidFill>
              </a:rPr>
              <a:t>Child Care and Early Education</a:t>
            </a:r>
          </a:p>
        </p:txBody>
      </p:sp>
      <p:sp>
        <p:nvSpPr>
          <p:cNvPr id="3" name="Content Placeholder 2">
            <a:extLst>
              <a:ext uri="{FF2B5EF4-FFF2-40B4-BE49-F238E27FC236}">
                <a16:creationId xmlns:a16="http://schemas.microsoft.com/office/drawing/2014/main" id="{3A2C5453-56A3-8325-5F4D-0B19FB0DDB9B}"/>
              </a:ext>
            </a:extLst>
          </p:cNvPr>
          <p:cNvSpPr>
            <a:spLocks noGrp="1"/>
          </p:cNvSpPr>
          <p:nvPr>
            <p:ph sz="half" idx="1"/>
          </p:nvPr>
        </p:nvSpPr>
        <p:spPr>
          <a:xfrm>
            <a:off x="934278" y="1344246"/>
            <a:ext cx="10187014" cy="4832717"/>
          </a:xfrm>
        </p:spPr>
        <p:txBody>
          <a:bodyPr>
            <a:normAutofit fontScale="92500"/>
          </a:bodyPr>
          <a:lstStyle/>
          <a:p>
            <a:pPr>
              <a:buFont typeface="Wingdings" panose="05000000000000000000" pitchFamily="2" charset="2"/>
              <a:buChar char="q"/>
            </a:pPr>
            <a:r>
              <a:rPr lang="en-US" dirty="0"/>
              <a:t>Stabilizing child care and early education programs across the state by bringing subsidy rates into federal compliance and setting a statewide subsidy reimbursement rate floor for all ages</a:t>
            </a:r>
          </a:p>
          <a:p>
            <a:pPr>
              <a:buFont typeface="Wingdings" panose="05000000000000000000" pitchFamily="2" charset="2"/>
              <a:buChar char="q"/>
            </a:pPr>
            <a:r>
              <a:rPr lang="en-US" dirty="0"/>
              <a:t>Strengthening NC Pre-K programs and improving retention of qualified teachers across the state by increasing NC Pre-K reimbursement rates </a:t>
            </a:r>
          </a:p>
          <a:p>
            <a:pPr>
              <a:buFont typeface="Wingdings" panose="05000000000000000000" pitchFamily="2" charset="2"/>
              <a:buChar char="q"/>
            </a:pPr>
            <a:r>
              <a:rPr lang="en-US" dirty="0"/>
              <a:t>Boosting the incomes of low- and moderate-income workers so they can better afford essentials with a Working Families Tax Credit</a:t>
            </a:r>
          </a:p>
          <a:p>
            <a:pPr>
              <a:buFont typeface="Wingdings" panose="05000000000000000000" pitchFamily="2" charset="2"/>
              <a:buChar char="q"/>
            </a:pPr>
            <a:r>
              <a:rPr lang="en-US" dirty="0"/>
              <a:t>Helping families with child care expenses by establishing a refundable Child and Dependent Care Tax Credit</a:t>
            </a:r>
          </a:p>
          <a:p>
            <a:pPr>
              <a:buFont typeface="Wingdings" panose="05000000000000000000" pitchFamily="2" charset="2"/>
              <a:buChar char="q"/>
            </a:pPr>
            <a:r>
              <a:rPr lang="en-US" dirty="0"/>
              <a:t>Providing direct, predictable relief to families preparing their children for school by eliminating sales tax on essential school-related purchases during the first weekend in August</a:t>
            </a:r>
          </a:p>
        </p:txBody>
      </p:sp>
      <p:sp>
        <p:nvSpPr>
          <p:cNvPr id="5" name="Slide Number Placeholder 4">
            <a:extLst>
              <a:ext uri="{FF2B5EF4-FFF2-40B4-BE49-F238E27FC236}">
                <a16:creationId xmlns:a16="http://schemas.microsoft.com/office/drawing/2014/main" id="{5563BF75-9FC2-B8DC-A887-F9C4AFFF390B}"/>
              </a:ext>
            </a:extLst>
          </p:cNvPr>
          <p:cNvSpPr>
            <a:spLocks noGrp="1"/>
          </p:cNvSpPr>
          <p:nvPr>
            <p:ph type="sldNum" sz="quarter" idx="12"/>
          </p:nvPr>
        </p:nvSpPr>
        <p:spPr/>
        <p:txBody>
          <a:bodyPr/>
          <a:lstStyle/>
          <a:p>
            <a:fld id="{6F221E7C-7687-EB4B-90DF-56C6632DB9DF}" type="slidenum">
              <a:rPr lang="en-US" smtClean="0"/>
              <a:pPr/>
              <a:t>3</a:t>
            </a:fld>
            <a:endParaRPr lang="en-US" dirty="0"/>
          </a:p>
        </p:txBody>
      </p:sp>
    </p:spTree>
    <p:extLst>
      <p:ext uri="{BB962C8B-B14F-4D97-AF65-F5344CB8AC3E}">
        <p14:creationId xmlns:p14="http://schemas.microsoft.com/office/powerpoint/2010/main" val="126653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6238-393E-1B76-4E0D-18855E710CD5}"/>
              </a:ext>
            </a:extLst>
          </p:cNvPr>
          <p:cNvSpPr>
            <a:spLocks noGrp="1"/>
          </p:cNvSpPr>
          <p:nvPr>
            <p:ph type="title"/>
          </p:nvPr>
        </p:nvSpPr>
        <p:spPr>
          <a:xfrm>
            <a:off x="765314" y="201003"/>
            <a:ext cx="10515600" cy="1065090"/>
          </a:xfrm>
          <a:solidFill>
            <a:srgbClr val="006CA1"/>
          </a:solidFill>
        </p:spPr>
        <p:txBody>
          <a:bodyPr>
            <a:normAutofit fontScale="90000"/>
          </a:bodyPr>
          <a:lstStyle/>
          <a:p>
            <a:pPr algn="ctr"/>
            <a:r>
              <a:rPr lang="en-US" dirty="0">
                <a:solidFill>
                  <a:schemeClr val="bg2"/>
                </a:solidFill>
              </a:rPr>
              <a:t>Governor’s Recommended Priorities</a:t>
            </a:r>
            <a:br>
              <a:rPr lang="en-US" dirty="0">
                <a:solidFill>
                  <a:schemeClr val="bg2"/>
                </a:solidFill>
              </a:rPr>
            </a:br>
            <a:r>
              <a:rPr lang="en-US" dirty="0">
                <a:solidFill>
                  <a:schemeClr val="bg2"/>
                </a:solidFill>
              </a:rPr>
              <a:t>Child Care and Early Education</a:t>
            </a:r>
            <a:endParaRPr lang="en-US" dirty="0"/>
          </a:p>
        </p:txBody>
      </p:sp>
      <p:sp>
        <p:nvSpPr>
          <p:cNvPr id="3" name="Slide Number Placeholder 2">
            <a:extLst>
              <a:ext uri="{FF2B5EF4-FFF2-40B4-BE49-F238E27FC236}">
                <a16:creationId xmlns:a16="http://schemas.microsoft.com/office/drawing/2014/main" id="{ABBF3873-83D0-B010-54EC-A5B44EFDF69C}"/>
              </a:ext>
            </a:extLst>
          </p:cNvPr>
          <p:cNvSpPr>
            <a:spLocks noGrp="1"/>
          </p:cNvSpPr>
          <p:nvPr>
            <p:ph type="sldNum" sz="quarter" idx="12"/>
          </p:nvPr>
        </p:nvSpPr>
        <p:spPr/>
        <p:txBody>
          <a:bodyPr/>
          <a:lstStyle/>
          <a:p>
            <a:fld id="{6F221E7C-7687-EB4B-90DF-56C6632DB9DF}" type="slidenum">
              <a:rPr lang="en-US" smtClean="0"/>
              <a:pPr/>
              <a:t>4</a:t>
            </a:fld>
            <a:endParaRPr lang="en-US" dirty="0"/>
          </a:p>
        </p:txBody>
      </p:sp>
      <p:pic>
        <p:nvPicPr>
          <p:cNvPr id="5" name="Picture 4">
            <a:extLst>
              <a:ext uri="{FF2B5EF4-FFF2-40B4-BE49-F238E27FC236}">
                <a16:creationId xmlns:a16="http://schemas.microsoft.com/office/drawing/2014/main" id="{B4DDE33A-3AB1-9ABC-460C-566E48C75B3F}"/>
              </a:ext>
            </a:extLst>
          </p:cNvPr>
          <p:cNvPicPr>
            <a:picLocks noChangeAspect="1"/>
          </p:cNvPicPr>
          <p:nvPr/>
        </p:nvPicPr>
        <p:blipFill>
          <a:blip r:embed="rId3"/>
          <a:stretch>
            <a:fillRect/>
          </a:stretch>
        </p:blipFill>
        <p:spPr>
          <a:xfrm>
            <a:off x="836246" y="1654938"/>
            <a:ext cx="10515600" cy="4073739"/>
          </a:xfrm>
          <a:prstGeom prst="rect">
            <a:avLst/>
          </a:prstGeom>
        </p:spPr>
      </p:pic>
    </p:spTree>
    <p:extLst>
      <p:ext uri="{BB962C8B-B14F-4D97-AF65-F5344CB8AC3E}">
        <p14:creationId xmlns:p14="http://schemas.microsoft.com/office/powerpoint/2010/main" val="151527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7AC9-A7F9-DA25-B1B2-7933425A0C23}"/>
              </a:ext>
            </a:extLst>
          </p:cNvPr>
          <p:cNvSpPr>
            <a:spLocks noGrp="1"/>
          </p:cNvSpPr>
          <p:nvPr>
            <p:ph type="title"/>
          </p:nvPr>
        </p:nvSpPr>
        <p:spPr>
          <a:xfrm>
            <a:off x="838200" y="121850"/>
            <a:ext cx="10515600" cy="1161275"/>
          </a:xfrm>
          <a:solidFill>
            <a:srgbClr val="006CA1"/>
          </a:solidFill>
          <a:ln>
            <a:solidFill>
              <a:srgbClr val="006CA1"/>
            </a:solidFill>
          </a:ln>
          <a:scene3d>
            <a:camera prst="orthographicFront"/>
            <a:lightRig rig="threePt" dir="t"/>
          </a:scene3d>
          <a:sp3d>
            <a:bevelT w="139700" h="139700" prst="divot"/>
          </a:sp3d>
        </p:spPr>
        <p:txBody>
          <a:bodyPr>
            <a:normAutofit/>
          </a:bodyPr>
          <a:lstStyle/>
          <a:p>
            <a:pPr algn="ctr"/>
            <a:r>
              <a:rPr lang="en-US" sz="3200" dirty="0">
                <a:solidFill>
                  <a:schemeClr val="bg2"/>
                </a:solidFill>
              </a:rPr>
              <a:t>Senate Bill 696 </a:t>
            </a:r>
            <a:br>
              <a:rPr lang="en-US" sz="3200" dirty="0">
                <a:solidFill>
                  <a:schemeClr val="bg2"/>
                </a:solidFill>
              </a:rPr>
            </a:br>
            <a:r>
              <a:rPr lang="en-US" sz="3200" dirty="0">
                <a:solidFill>
                  <a:schemeClr val="bg2"/>
                </a:solidFill>
              </a:rPr>
              <a:t>Medicaid &amp; HHS Adjustments/Other Critical Needs</a:t>
            </a:r>
          </a:p>
        </p:txBody>
      </p:sp>
      <p:sp>
        <p:nvSpPr>
          <p:cNvPr id="4" name="Content Placeholder 3">
            <a:extLst>
              <a:ext uri="{FF2B5EF4-FFF2-40B4-BE49-F238E27FC236}">
                <a16:creationId xmlns:a16="http://schemas.microsoft.com/office/drawing/2014/main" id="{EAA547DB-E7E2-8B8D-C435-B0EAF942C997}"/>
              </a:ext>
            </a:extLst>
          </p:cNvPr>
          <p:cNvSpPr>
            <a:spLocks noGrp="1"/>
          </p:cNvSpPr>
          <p:nvPr>
            <p:ph sz="half" idx="2"/>
          </p:nvPr>
        </p:nvSpPr>
        <p:spPr>
          <a:xfrm>
            <a:off x="838201" y="1283125"/>
            <a:ext cx="10515599" cy="5110649"/>
          </a:xfrm>
        </p:spPr>
        <p:txBody>
          <a:bodyPr>
            <a:normAutofit/>
          </a:bodyPr>
          <a:lstStyle/>
          <a:p>
            <a:pPr>
              <a:buFont typeface="Wingdings" panose="05000000000000000000" pitchFamily="2" charset="2"/>
              <a:buChar char="q"/>
            </a:pPr>
            <a:r>
              <a:rPr lang="en-US" dirty="0"/>
              <a:t>Appropriates $319 million, nonrecurring for 2025-2026 to address the Medicaid shortfall as requested by Governor Stein and DHHS</a:t>
            </a:r>
          </a:p>
          <a:p>
            <a:pPr>
              <a:buFont typeface="Wingdings" panose="05000000000000000000" pitchFamily="2" charset="2"/>
              <a:buChar char="q"/>
            </a:pPr>
            <a:r>
              <a:rPr lang="en-US" dirty="0"/>
              <a:t>33-page compromise bill to include oversight measures for the Medicaid to help NC begin to prepare for federal  requirements in H.R. 1 – One Big Beautiful Bill</a:t>
            </a:r>
          </a:p>
          <a:p>
            <a:pPr>
              <a:buFont typeface="Wingdings" panose="05000000000000000000" pitchFamily="2" charset="2"/>
              <a:buChar char="q"/>
            </a:pPr>
            <a:r>
              <a:rPr lang="en-US" dirty="0"/>
              <a:t>Includes requirements to conduct more frequent eligibility reviews, enact stricter documentation standards, and mandate citizenship and immigration status verification</a:t>
            </a:r>
          </a:p>
          <a:p>
            <a:pPr>
              <a:buFont typeface="Wingdings" panose="05000000000000000000" pitchFamily="2" charset="2"/>
              <a:buChar char="q"/>
            </a:pPr>
            <a:r>
              <a:rPr lang="en-US" dirty="0"/>
              <a:t>Establishes Blue Ribbon Commission on Public Education funding for several other state agencies </a:t>
            </a:r>
          </a:p>
          <a:p>
            <a:pPr>
              <a:buFont typeface="Wingdings" panose="05000000000000000000" pitchFamily="2" charset="2"/>
              <a:buChar char="q"/>
            </a:pPr>
            <a:r>
              <a:rPr lang="en-US" dirty="0"/>
              <a:t>Both House and Senate approve the bill on Tuesday, April 28, 2026, and sent to Governor Stein for review, approval and signature</a:t>
            </a:r>
          </a:p>
        </p:txBody>
      </p:sp>
      <p:sp>
        <p:nvSpPr>
          <p:cNvPr id="7" name="Slide Number Placeholder 6">
            <a:extLst>
              <a:ext uri="{FF2B5EF4-FFF2-40B4-BE49-F238E27FC236}">
                <a16:creationId xmlns:a16="http://schemas.microsoft.com/office/drawing/2014/main" id="{657CBD6E-52B2-47B6-F459-5BCEB509F4FE}"/>
              </a:ext>
            </a:extLst>
          </p:cNvPr>
          <p:cNvSpPr>
            <a:spLocks noGrp="1"/>
          </p:cNvSpPr>
          <p:nvPr>
            <p:ph type="sldNum" sz="quarter" idx="12"/>
          </p:nvPr>
        </p:nvSpPr>
        <p:spPr/>
        <p:txBody>
          <a:bodyPr/>
          <a:lstStyle/>
          <a:p>
            <a:fld id="{6F221E7C-7687-EB4B-90DF-56C6632DB9DF}" type="slidenum">
              <a:rPr lang="en-US" smtClean="0"/>
              <a:pPr/>
              <a:t>5</a:t>
            </a:fld>
            <a:endParaRPr lang="en-US" dirty="0"/>
          </a:p>
        </p:txBody>
      </p:sp>
    </p:spTree>
    <p:extLst>
      <p:ext uri="{BB962C8B-B14F-4D97-AF65-F5344CB8AC3E}">
        <p14:creationId xmlns:p14="http://schemas.microsoft.com/office/powerpoint/2010/main" val="17624504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434B-3CEB-9392-F51C-82EC654112C6}"/>
              </a:ext>
            </a:extLst>
          </p:cNvPr>
          <p:cNvSpPr>
            <a:spLocks noGrp="1"/>
          </p:cNvSpPr>
          <p:nvPr>
            <p:ph type="title"/>
          </p:nvPr>
        </p:nvSpPr>
        <p:spPr>
          <a:xfrm>
            <a:off x="672123" y="178777"/>
            <a:ext cx="10816491" cy="860670"/>
          </a:xfrm>
          <a:solidFill>
            <a:srgbClr val="006CA1"/>
          </a:solidFill>
        </p:spPr>
        <p:txBody>
          <a:bodyPr>
            <a:normAutofit/>
          </a:bodyPr>
          <a:lstStyle/>
          <a:p>
            <a:pPr algn="ctr"/>
            <a:r>
              <a:rPr lang="en-US" sz="3200" dirty="0">
                <a:solidFill>
                  <a:schemeClr val="bg2"/>
                </a:solidFill>
              </a:rPr>
              <a:t>2026 Smart Start Network Public Policy Agenda</a:t>
            </a:r>
          </a:p>
        </p:txBody>
      </p:sp>
      <p:sp>
        <p:nvSpPr>
          <p:cNvPr id="4" name="Content Placeholder 3">
            <a:extLst>
              <a:ext uri="{FF2B5EF4-FFF2-40B4-BE49-F238E27FC236}">
                <a16:creationId xmlns:a16="http://schemas.microsoft.com/office/drawing/2014/main" id="{967A50C1-2B54-6061-4F8A-31C9757FC3D4}"/>
              </a:ext>
            </a:extLst>
          </p:cNvPr>
          <p:cNvSpPr>
            <a:spLocks noGrp="1"/>
          </p:cNvSpPr>
          <p:nvPr>
            <p:ph sz="half" idx="2"/>
          </p:nvPr>
        </p:nvSpPr>
        <p:spPr>
          <a:xfrm>
            <a:off x="765314" y="1062893"/>
            <a:ext cx="5083175" cy="4970463"/>
          </a:xfrm>
        </p:spPr>
        <p:txBody>
          <a:bodyPr>
            <a:normAutofit/>
          </a:bodyPr>
          <a:lstStyle/>
          <a:p>
            <a:pPr>
              <a:buFont typeface="Wingdings" panose="05000000000000000000" pitchFamily="2" charset="2"/>
              <a:buChar char="§"/>
            </a:pPr>
            <a:r>
              <a:rPr lang="en-US" dirty="0"/>
              <a:t>Asking for $15 million, recurring, unrestricted funding </a:t>
            </a:r>
          </a:p>
          <a:p>
            <a:pPr>
              <a:buFont typeface="Wingdings" panose="05000000000000000000" pitchFamily="2" charset="2"/>
              <a:buChar char="§"/>
            </a:pPr>
            <a:r>
              <a:rPr lang="en-US" dirty="0"/>
              <a:t>Requesting a minimum of 10% and up to 15% for NC Pre-K administrative rate to better align with the federal de minimis rate of 15% since much of NC Pre-K funding is federal</a:t>
            </a:r>
          </a:p>
          <a:p>
            <a:pPr>
              <a:buFont typeface="Wingdings" panose="05000000000000000000" pitchFamily="2" charset="2"/>
              <a:buChar char="§"/>
            </a:pPr>
            <a:r>
              <a:rPr lang="en-US" dirty="0"/>
              <a:t>Seeking $5 million requiring for  Dolly Parton Imagination Library </a:t>
            </a:r>
          </a:p>
          <a:p>
            <a:pPr>
              <a:buFont typeface="Wingdings" panose="05000000000000000000" pitchFamily="2" charset="2"/>
              <a:buChar char="§"/>
            </a:pPr>
            <a:endParaRPr lang="en-US" dirty="0"/>
          </a:p>
        </p:txBody>
      </p:sp>
      <p:sp>
        <p:nvSpPr>
          <p:cNvPr id="6" name="Content Placeholder 5">
            <a:extLst>
              <a:ext uri="{FF2B5EF4-FFF2-40B4-BE49-F238E27FC236}">
                <a16:creationId xmlns:a16="http://schemas.microsoft.com/office/drawing/2014/main" id="{EE0A7557-BFCD-FB07-9CF1-6B8C59A2D498}"/>
              </a:ext>
            </a:extLst>
          </p:cNvPr>
          <p:cNvSpPr>
            <a:spLocks noGrp="1"/>
          </p:cNvSpPr>
          <p:nvPr>
            <p:ph sz="quarter" idx="4"/>
          </p:nvPr>
        </p:nvSpPr>
        <p:spPr>
          <a:xfrm>
            <a:off x="6021526" y="1039448"/>
            <a:ext cx="5467088" cy="5330092"/>
          </a:xfrm>
        </p:spPr>
        <p:txBody>
          <a:bodyPr>
            <a:normAutofit/>
          </a:bodyPr>
          <a:lstStyle/>
          <a:p>
            <a:pPr>
              <a:buFont typeface="Wingdings" panose="05000000000000000000" pitchFamily="2" charset="2"/>
              <a:buChar char="§"/>
            </a:pPr>
            <a:r>
              <a:rPr lang="en-US" dirty="0"/>
              <a:t>Investing in long-term supports for teachers in programs such as Child Care WAGE$</a:t>
            </a:r>
          </a:p>
          <a:p>
            <a:pPr>
              <a:buFont typeface="Wingdings" panose="05000000000000000000" pitchFamily="2" charset="2"/>
              <a:buChar char="§"/>
            </a:pPr>
            <a:r>
              <a:rPr lang="en-US" dirty="0"/>
              <a:t>Strengthening and sustaining the EC System through innovation and collaboration by</a:t>
            </a:r>
          </a:p>
          <a:p>
            <a:pPr lvl="1">
              <a:buFont typeface="Courier New" panose="02070309020205020404" pitchFamily="49" charset="0"/>
              <a:buChar char="o"/>
            </a:pPr>
            <a:r>
              <a:rPr lang="en-US" dirty="0"/>
              <a:t>Increasing child care subsidy rates and incorporating a statewide subsidy floor</a:t>
            </a:r>
          </a:p>
          <a:p>
            <a:pPr lvl="1">
              <a:buFont typeface="Courier New" panose="02070309020205020404" pitchFamily="49" charset="0"/>
              <a:buChar char="o"/>
            </a:pPr>
            <a:r>
              <a:rPr lang="en-US" dirty="0"/>
              <a:t>Expanding mental and behavioral supports in early learning settings</a:t>
            </a:r>
          </a:p>
          <a:p>
            <a:pPr lvl="1">
              <a:buFont typeface="Courier New" panose="02070309020205020404" pitchFamily="49" charset="0"/>
              <a:buChar char="o"/>
            </a:pPr>
            <a:r>
              <a:rPr lang="en-US" dirty="0"/>
              <a:t>Moving Tri-Share from pilot to permanency</a:t>
            </a:r>
          </a:p>
          <a:p>
            <a:pPr lvl="1">
              <a:buFont typeface="Courier New" panose="02070309020205020404" pitchFamily="49" charset="0"/>
              <a:buChar char="o"/>
            </a:pPr>
            <a:r>
              <a:rPr lang="en-US" dirty="0"/>
              <a:t>Supporting fully funding NC Pre-K</a:t>
            </a:r>
          </a:p>
          <a:p>
            <a:pPr lvl="1">
              <a:buFont typeface="Courier New" panose="02070309020205020404" pitchFamily="49" charset="0"/>
              <a:buChar char="o"/>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7" name="Slide Number Placeholder 6">
            <a:extLst>
              <a:ext uri="{FF2B5EF4-FFF2-40B4-BE49-F238E27FC236}">
                <a16:creationId xmlns:a16="http://schemas.microsoft.com/office/drawing/2014/main" id="{DFE83500-38C7-6E81-D5BE-F8A1D229CD7F}"/>
              </a:ext>
            </a:extLst>
          </p:cNvPr>
          <p:cNvSpPr>
            <a:spLocks noGrp="1"/>
          </p:cNvSpPr>
          <p:nvPr>
            <p:ph type="sldNum" sz="quarter" idx="12"/>
          </p:nvPr>
        </p:nvSpPr>
        <p:spPr/>
        <p:txBody>
          <a:bodyPr/>
          <a:lstStyle/>
          <a:p>
            <a:fld id="{6F221E7C-7687-EB4B-90DF-56C6632DB9DF}" type="slidenum">
              <a:rPr lang="en-US" smtClean="0"/>
              <a:pPr/>
              <a:t>6</a:t>
            </a:fld>
            <a:endParaRPr lang="en-US" dirty="0"/>
          </a:p>
        </p:txBody>
      </p:sp>
    </p:spTree>
    <p:extLst>
      <p:ext uri="{BB962C8B-B14F-4D97-AF65-F5344CB8AC3E}">
        <p14:creationId xmlns:p14="http://schemas.microsoft.com/office/powerpoint/2010/main" val="379504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80CE-612E-E75F-955B-4A774E74E6D0}"/>
              </a:ext>
            </a:extLst>
          </p:cNvPr>
          <p:cNvSpPr>
            <a:spLocks noGrp="1"/>
          </p:cNvSpPr>
          <p:nvPr>
            <p:ph type="title"/>
          </p:nvPr>
        </p:nvSpPr>
        <p:spPr>
          <a:xfrm>
            <a:off x="805069" y="249925"/>
            <a:ext cx="10515600" cy="1003763"/>
          </a:xfrm>
          <a:solidFill>
            <a:srgbClr val="006CA1"/>
          </a:solidFill>
        </p:spPr>
        <p:txBody>
          <a:bodyPr>
            <a:normAutofit fontScale="90000"/>
          </a:bodyPr>
          <a:lstStyle/>
          <a:p>
            <a:pPr algn="ctr"/>
            <a:r>
              <a:rPr lang="en-US" sz="3200" b="1" dirty="0">
                <a:solidFill>
                  <a:schemeClr val="bg2"/>
                </a:solidFill>
              </a:rPr>
              <a:t>Bills Eligible for Consideration During </a:t>
            </a:r>
            <a:br>
              <a:rPr lang="en-US" sz="3200" b="1" dirty="0">
                <a:solidFill>
                  <a:schemeClr val="bg2"/>
                </a:solidFill>
              </a:rPr>
            </a:br>
            <a:r>
              <a:rPr lang="en-US" sz="3200" b="1" dirty="0">
                <a:solidFill>
                  <a:schemeClr val="bg2"/>
                </a:solidFill>
              </a:rPr>
              <a:t>2026 Legislative Session/Made Crossover</a:t>
            </a:r>
          </a:p>
        </p:txBody>
      </p:sp>
      <p:sp>
        <p:nvSpPr>
          <p:cNvPr id="3" name="Content Placeholder 2">
            <a:extLst>
              <a:ext uri="{FF2B5EF4-FFF2-40B4-BE49-F238E27FC236}">
                <a16:creationId xmlns:a16="http://schemas.microsoft.com/office/drawing/2014/main" id="{C1184586-D516-1CF6-F892-EC547BB0A62B}"/>
              </a:ext>
            </a:extLst>
          </p:cNvPr>
          <p:cNvSpPr>
            <a:spLocks noGrp="1"/>
          </p:cNvSpPr>
          <p:nvPr>
            <p:ph sz="half" idx="1"/>
          </p:nvPr>
        </p:nvSpPr>
        <p:spPr>
          <a:xfrm>
            <a:off x="871331" y="1501625"/>
            <a:ext cx="5085522" cy="4351338"/>
          </a:xfrm>
        </p:spPr>
        <p:txBody>
          <a:bodyPr>
            <a:normAutofit/>
          </a:bodyPr>
          <a:lstStyle/>
          <a:p>
            <a:pPr>
              <a:buFont typeface="Wingdings" panose="05000000000000000000" pitchFamily="2" charset="2"/>
              <a:buChar char="q"/>
            </a:pPr>
            <a:r>
              <a:rPr lang="en-US" dirty="0">
                <a:solidFill>
                  <a:srgbClr val="0070C0"/>
                </a:solidFill>
              </a:rPr>
              <a:t>House Bill 389 – Career Ready Lead Teacher Academy Pilot Program</a:t>
            </a:r>
          </a:p>
          <a:p>
            <a:pPr lvl="1">
              <a:buFont typeface="Wingdings" panose="05000000000000000000" pitchFamily="2" charset="2"/>
              <a:buChar char="§"/>
            </a:pPr>
            <a:r>
              <a:rPr lang="en-US" sz="1900" dirty="0"/>
              <a:t>Included in 2025 Proposed House Budget (Arp, Lambeth)</a:t>
            </a:r>
          </a:p>
          <a:p>
            <a:pPr lvl="1">
              <a:buFont typeface="Wingdings" panose="05000000000000000000" pitchFamily="2" charset="2"/>
              <a:buChar char="§"/>
            </a:pPr>
            <a:r>
              <a:rPr lang="en-US" sz="1900" dirty="0"/>
              <a:t>$1.5 million, nonrecurring for FY 2025-26</a:t>
            </a:r>
          </a:p>
          <a:p>
            <a:pPr marL="457200" lvl="1" indent="0">
              <a:buNone/>
            </a:pPr>
            <a:endParaRPr lang="en-US" sz="1900" dirty="0"/>
          </a:p>
        </p:txBody>
      </p:sp>
      <p:sp>
        <p:nvSpPr>
          <p:cNvPr id="4" name="Content Placeholder 3">
            <a:extLst>
              <a:ext uri="{FF2B5EF4-FFF2-40B4-BE49-F238E27FC236}">
                <a16:creationId xmlns:a16="http://schemas.microsoft.com/office/drawing/2014/main" id="{E67C1ED2-2885-4A9F-6901-705F3EA55E8F}"/>
              </a:ext>
            </a:extLst>
          </p:cNvPr>
          <p:cNvSpPr>
            <a:spLocks noGrp="1"/>
          </p:cNvSpPr>
          <p:nvPr>
            <p:ph sz="half" idx="2"/>
          </p:nvPr>
        </p:nvSpPr>
        <p:spPr>
          <a:xfrm>
            <a:off x="5956853" y="1456099"/>
            <a:ext cx="5300869" cy="4923275"/>
          </a:xfrm>
        </p:spPr>
        <p:txBody>
          <a:bodyPr>
            <a:normAutofit/>
          </a:bodyPr>
          <a:lstStyle/>
          <a:p>
            <a:pPr>
              <a:buFont typeface="Wingdings" panose="05000000000000000000" pitchFamily="2" charset="2"/>
              <a:buChar char="q"/>
            </a:pPr>
            <a:r>
              <a:rPr lang="en-US" dirty="0">
                <a:solidFill>
                  <a:srgbClr val="0070C0"/>
                </a:solidFill>
              </a:rPr>
              <a:t>House Bill 542 - Mental and Behavioral Health Services Funds</a:t>
            </a:r>
          </a:p>
          <a:p>
            <a:pPr lvl="1">
              <a:buFont typeface="Wingdings" panose="05000000000000000000" pitchFamily="2" charset="2"/>
              <a:buChar char="§"/>
            </a:pPr>
            <a:r>
              <a:rPr lang="en-US" sz="1900" dirty="0"/>
              <a:t>Included in 2025 Proposed House Budget  (Arp, Lambeth)</a:t>
            </a:r>
          </a:p>
          <a:p>
            <a:pPr lvl="1">
              <a:buFont typeface="Wingdings" panose="05000000000000000000" pitchFamily="2" charset="2"/>
              <a:buChar char="§"/>
            </a:pPr>
            <a:r>
              <a:rPr lang="en-US" sz="1900" dirty="0"/>
              <a:t>$7.5 million, nonrecurring for each year of 2025-27 biennium  </a:t>
            </a:r>
          </a:p>
          <a:p>
            <a:pPr marL="457200" lvl="1" indent="0">
              <a:buNone/>
            </a:pPr>
            <a:endParaRPr lang="en-US" sz="1900" dirty="0"/>
          </a:p>
          <a:p>
            <a:pPr>
              <a:buFont typeface="Wingdings" panose="05000000000000000000" pitchFamily="2" charset="2"/>
              <a:buChar char="q"/>
            </a:pPr>
            <a:r>
              <a:rPr lang="en-US" sz="2200" dirty="0">
                <a:solidFill>
                  <a:srgbClr val="0070C0"/>
                </a:solidFill>
              </a:rPr>
              <a:t>Increased Funding for Dolly Parton’s Imagination Library</a:t>
            </a:r>
          </a:p>
          <a:p>
            <a:pPr lvl="1">
              <a:buFont typeface="Wingdings" panose="05000000000000000000" pitchFamily="2" charset="2"/>
              <a:buChar char="§"/>
            </a:pPr>
            <a:r>
              <a:rPr lang="en-US" sz="1900" dirty="0"/>
              <a:t>Included in 2025 Proposed Senate Budget (Hise)</a:t>
            </a:r>
          </a:p>
          <a:p>
            <a:pPr lvl="1">
              <a:buFont typeface="Wingdings" panose="05000000000000000000" pitchFamily="2" charset="2"/>
              <a:buChar char="§"/>
            </a:pPr>
            <a:r>
              <a:rPr lang="en-US" sz="1900" dirty="0"/>
              <a:t>$2.5 million, recurring for 2026-27 (Funding amount is in addition to the $7 million, recurring, already received)</a:t>
            </a:r>
          </a:p>
          <a:p>
            <a:pPr marL="457200" lvl="1" indent="0">
              <a:buNone/>
            </a:pPr>
            <a:endParaRPr lang="en-US" sz="1900" dirty="0"/>
          </a:p>
        </p:txBody>
      </p:sp>
      <p:sp>
        <p:nvSpPr>
          <p:cNvPr id="5" name="Slide Number Placeholder 4">
            <a:extLst>
              <a:ext uri="{FF2B5EF4-FFF2-40B4-BE49-F238E27FC236}">
                <a16:creationId xmlns:a16="http://schemas.microsoft.com/office/drawing/2014/main" id="{56ED6984-91E5-CF20-5B09-156963A61443}"/>
              </a:ext>
            </a:extLst>
          </p:cNvPr>
          <p:cNvSpPr>
            <a:spLocks noGrp="1"/>
          </p:cNvSpPr>
          <p:nvPr>
            <p:ph type="sldNum" sz="quarter" idx="12"/>
          </p:nvPr>
        </p:nvSpPr>
        <p:spPr/>
        <p:txBody>
          <a:bodyPr/>
          <a:lstStyle/>
          <a:p>
            <a:fld id="{6F221E7C-7687-EB4B-90DF-56C6632DB9DF}" type="slidenum">
              <a:rPr lang="en-US" smtClean="0"/>
              <a:pPr/>
              <a:t>7</a:t>
            </a:fld>
            <a:endParaRPr lang="en-US" dirty="0"/>
          </a:p>
        </p:txBody>
      </p:sp>
    </p:spTree>
    <p:extLst>
      <p:ext uri="{BB962C8B-B14F-4D97-AF65-F5344CB8AC3E}">
        <p14:creationId xmlns:p14="http://schemas.microsoft.com/office/powerpoint/2010/main" val="197479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D1AE-FAC0-F846-2FA5-2A2E41872BC1}"/>
              </a:ext>
            </a:extLst>
          </p:cNvPr>
          <p:cNvSpPr>
            <a:spLocks noGrp="1"/>
          </p:cNvSpPr>
          <p:nvPr>
            <p:ph type="title"/>
          </p:nvPr>
        </p:nvSpPr>
        <p:spPr>
          <a:xfrm>
            <a:off x="543169" y="365125"/>
            <a:ext cx="11203354" cy="981825"/>
          </a:xfrm>
          <a:solidFill>
            <a:srgbClr val="006CA1"/>
          </a:solidFill>
        </p:spPr>
        <p:txBody>
          <a:bodyPr>
            <a:normAutofit/>
          </a:bodyPr>
          <a:lstStyle/>
          <a:p>
            <a:pPr algn="ctr"/>
            <a:r>
              <a:rPr lang="en-US" dirty="0">
                <a:solidFill>
                  <a:schemeClr val="bg2"/>
                </a:solidFill>
              </a:rPr>
              <a:t>Bills of Interest Filed During 2026 Session</a:t>
            </a:r>
          </a:p>
        </p:txBody>
      </p:sp>
      <p:graphicFrame>
        <p:nvGraphicFramePr>
          <p:cNvPr id="5" name="Content Placeholder 4">
            <a:extLst>
              <a:ext uri="{FF2B5EF4-FFF2-40B4-BE49-F238E27FC236}">
                <a16:creationId xmlns:a16="http://schemas.microsoft.com/office/drawing/2014/main" id="{17848F06-CCE0-4585-7D25-0EB04E1A6769}"/>
              </a:ext>
            </a:extLst>
          </p:cNvPr>
          <p:cNvGraphicFramePr>
            <a:graphicFrameLocks noGrp="1"/>
          </p:cNvGraphicFramePr>
          <p:nvPr>
            <p:ph idx="1"/>
            <p:extLst>
              <p:ext uri="{D42A27DB-BD31-4B8C-83A1-F6EECF244321}">
                <p14:modId xmlns:p14="http://schemas.microsoft.com/office/powerpoint/2010/main" val="3830581308"/>
              </p:ext>
            </p:extLst>
          </p:nvPr>
        </p:nvGraphicFramePr>
        <p:xfrm>
          <a:off x="543168" y="1583035"/>
          <a:ext cx="11203353" cy="4896293"/>
        </p:xfrm>
        <a:graphic>
          <a:graphicData uri="http://schemas.openxmlformats.org/drawingml/2006/table">
            <a:tbl>
              <a:tblPr firstRow="1" bandRow="1">
                <a:tableStyleId>{5C22544A-7EE6-4342-B048-85BDC9FD1C3A}</a:tableStyleId>
              </a:tblPr>
              <a:tblGrid>
                <a:gridCol w="2034107">
                  <a:extLst>
                    <a:ext uri="{9D8B030D-6E8A-4147-A177-3AD203B41FA5}">
                      <a16:colId xmlns:a16="http://schemas.microsoft.com/office/drawing/2014/main" val="3497181936"/>
                    </a:ext>
                  </a:extLst>
                </a:gridCol>
                <a:gridCol w="3839572">
                  <a:extLst>
                    <a:ext uri="{9D8B030D-6E8A-4147-A177-3AD203B41FA5}">
                      <a16:colId xmlns:a16="http://schemas.microsoft.com/office/drawing/2014/main" val="687406860"/>
                    </a:ext>
                  </a:extLst>
                </a:gridCol>
                <a:gridCol w="1529522">
                  <a:extLst>
                    <a:ext uri="{9D8B030D-6E8A-4147-A177-3AD203B41FA5}">
                      <a16:colId xmlns:a16="http://schemas.microsoft.com/office/drawing/2014/main" val="3344413015"/>
                    </a:ext>
                  </a:extLst>
                </a:gridCol>
                <a:gridCol w="3800152">
                  <a:extLst>
                    <a:ext uri="{9D8B030D-6E8A-4147-A177-3AD203B41FA5}">
                      <a16:colId xmlns:a16="http://schemas.microsoft.com/office/drawing/2014/main" val="2939351078"/>
                    </a:ext>
                  </a:extLst>
                </a:gridCol>
              </a:tblGrid>
              <a:tr h="415733">
                <a:tc>
                  <a:txBody>
                    <a:bodyPr/>
                    <a:lstStyle/>
                    <a:p>
                      <a:pPr algn="ctr"/>
                      <a:r>
                        <a:rPr lang="en-US" dirty="0">
                          <a:latin typeface="Open Sans" pitchFamily="2" charset="0"/>
                          <a:ea typeface="Open Sans" pitchFamily="2" charset="0"/>
                          <a:cs typeface="Open Sans" pitchFamily="2" charset="0"/>
                        </a:rPr>
                        <a:t>Bill Number</a:t>
                      </a:r>
                    </a:p>
                  </a:txBody>
                  <a:tcPr/>
                </a:tc>
                <a:tc>
                  <a:txBody>
                    <a:bodyPr/>
                    <a:lstStyle/>
                    <a:p>
                      <a:pPr algn="ctr"/>
                      <a:r>
                        <a:rPr lang="en-US" sz="1800" dirty="0">
                          <a:latin typeface="Open Sans" pitchFamily="2" charset="0"/>
                          <a:ea typeface="Open Sans" pitchFamily="2" charset="0"/>
                          <a:cs typeface="Open Sans" pitchFamily="2" charset="0"/>
                        </a:rPr>
                        <a:t>Synopsis</a:t>
                      </a:r>
                    </a:p>
                  </a:txBody>
                  <a:tcPr/>
                </a:tc>
                <a:tc>
                  <a:txBody>
                    <a:bodyPr/>
                    <a:lstStyle/>
                    <a:p>
                      <a:pPr algn="ctr"/>
                      <a:r>
                        <a:rPr lang="en-US" dirty="0">
                          <a:latin typeface="Open Sans" pitchFamily="2" charset="0"/>
                          <a:ea typeface="Open Sans" pitchFamily="2" charset="0"/>
                          <a:cs typeface="Open Sans" pitchFamily="2" charset="0"/>
                        </a:rPr>
                        <a:t>Sponsor(s)</a:t>
                      </a:r>
                    </a:p>
                  </a:txBody>
                  <a:tcPr/>
                </a:tc>
                <a:tc>
                  <a:txBody>
                    <a:bodyPr/>
                    <a:lstStyle/>
                    <a:p>
                      <a:pPr algn="ctr"/>
                      <a:r>
                        <a:rPr lang="en-US" dirty="0">
                          <a:latin typeface="Open Sans" pitchFamily="2" charset="0"/>
                          <a:ea typeface="Open Sans" pitchFamily="2" charset="0"/>
                          <a:cs typeface="Open Sans" pitchFamily="2" charset="0"/>
                        </a:rPr>
                        <a:t>Status</a:t>
                      </a:r>
                    </a:p>
                  </a:txBody>
                  <a:tcPr/>
                </a:tc>
                <a:extLst>
                  <a:ext uri="{0D108BD9-81ED-4DB2-BD59-A6C34878D82A}">
                    <a16:rowId xmlns:a16="http://schemas.microsoft.com/office/drawing/2014/main" val="3241648234"/>
                  </a:ext>
                </a:extLst>
              </a:tr>
              <a:tr h="4105047">
                <a:tc>
                  <a:txBody>
                    <a:bodyPr/>
                    <a:lstStyle/>
                    <a:p>
                      <a:pPr algn="l"/>
                      <a:r>
                        <a:rPr lang="en-US" b="1" dirty="0">
                          <a:latin typeface="Open Sans" pitchFamily="2" charset="0"/>
                          <a:ea typeface="Open Sans" pitchFamily="2" charset="0"/>
                          <a:cs typeface="Open Sans" pitchFamily="2" charset="0"/>
                        </a:rPr>
                        <a:t>House Bill 1017</a:t>
                      </a:r>
                    </a:p>
                    <a:p>
                      <a:pPr algn="l"/>
                      <a:r>
                        <a:rPr lang="en-US" dirty="0">
                          <a:latin typeface="Open Sans" pitchFamily="2" charset="0"/>
                          <a:ea typeface="Open Sans" pitchFamily="2" charset="0"/>
                          <a:cs typeface="Open Sans" pitchFamily="2" charset="0"/>
                        </a:rPr>
                        <a:t>Sound Basic Education for Every Child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Open Sans" pitchFamily="2" charset="0"/>
                          <a:ea typeface="Open Sans" pitchFamily="2" charset="0"/>
                          <a:cs typeface="Open Sans" pitchFamily="2" charset="0"/>
                        </a:rPr>
                        <a:t>Includes $419.6 Million, recurring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Open Sans" pitchFamily="2" charset="0"/>
                          <a:ea typeface="Open Sans" pitchFamily="2" charset="0"/>
                          <a:cs typeface="Open Sans" pitchFamily="2" charset="0"/>
                        </a:rPr>
                        <a:t>for FY 2026-2027 for NCPC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Open Sans" pitchFamily="2" charset="0"/>
                          <a:ea typeface="Open Sans" pitchFamily="2" charset="0"/>
                          <a:cs typeface="Open Sans" pitchFamily="2" charset="0"/>
                        </a:rPr>
                        <a:t>Requires DCDEE to implement a policy to require all NC Pre-K lead teachers to hold a State teaching license and to be paid according to the State public school salary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Open Sans" pitchFamily="2" charset="0"/>
                          <a:ea typeface="Open Sans" pitchFamily="2" charset="0"/>
                          <a:cs typeface="Open Sans" pitchFamily="2" charset="0"/>
                        </a:rPr>
                        <a:t>Includes other supports for children beginning at birth through public school years; includes programs for children, families, and teacher workforce supports, etc. </a:t>
                      </a:r>
                    </a:p>
                  </a:txBody>
                  <a:tcPr/>
                </a:tc>
                <a:tc>
                  <a:txBody>
                    <a:bodyPr/>
                    <a:lstStyle/>
                    <a:p>
                      <a:pPr algn="ctr"/>
                      <a:r>
                        <a:rPr lang="en-US" dirty="0">
                          <a:latin typeface="Open Sans" pitchFamily="2" charset="0"/>
                          <a:ea typeface="Open Sans" pitchFamily="2" charset="0"/>
                          <a:cs typeface="Open Sans" pitchFamily="2" charset="0"/>
                        </a:rPr>
                        <a:t>von Haefen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Open Sans" pitchFamily="2" charset="0"/>
                          <a:ea typeface="Open Sans" pitchFamily="2" charset="0"/>
                          <a:cs typeface="Open Sans" pitchFamily="2" charset="0"/>
                        </a:rPr>
                        <a:t>House Rules Calendar and Operations</a:t>
                      </a:r>
                    </a:p>
                    <a:p>
                      <a:pPr algn="l"/>
                      <a:endParaRPr lang="en-US"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4051458960"/>
                  </a:ext>
                </a:extLst>
              </a:tr>
            </a:tbl>
          </a:graphicData>
        </a:graphic>
      </p:graphicFrame>
      <p:sp>
        <p:nvSpPr>
          <p:cNvPr id="4" name="Slide Number Placeholder 3">
            <a:extLst>
              <a:ext uri="{FF2B5EF4-FFF2-40B4-BE49-F238E27FC236}">
                <a16:creationId xmlns:a16="http://schemas.microsoft.com/office/drawing/2014/main" id="{1675912E-5E21-BE19-0B97-2F7620BBD8E5}"/>
              </a:ext>
            </a:extLst>
          </p:cNvPr>
          <p:cNvSpPr>
            <a:spLocks noGrp="1"/>
          </p:cNvSpPr>
          <p:nvPr>
            <p:ph type="sldNum" sz="quarter" idx="12"/>
          </p:nvPr>
        </p:nvSpPr>
        <p:spPr/>
        <p:txBody>
          <a:bodyPr/>
          <a:lstStyle/>
          <a:p>
            <a:fld id="{6F221E7C-7687-EB4B-90DF-56C6632DB9DF}" type="slidenum">
              <a:rPr lang="en-US" smtClean="0"/>
              <a:pPr/>
              <a:t>8</a:t>
            </a:fld>
            <a:endParaRPr lang="en-US" dirty="0"/>
          </a:p>
        </p:txBody>
      </p:sp>
    </p:spTree>
    <p:extLst>
      <p:ext uri="{BB962C8B-B14F-4D97-AF65-F5344CB8AC3E}">
        <p14:creationId xmlns:p14="http://schemas.microsoft.com/office/powerpoint/2010/main" val="137295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1528F-9661-ABC9-E7C2-544FEC04D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1F9CF-F0AC-DD06-10E4-0458D0786031}"/>
              </a:ext>
            </a:extLst>
          </p:cNvPr>
          <p:cNvSpPr>
            <a:spLocks noGrp="1"/>
          </p:cNvSpPr>
          <p:nvPr>
            <p:ph type="title"/>
          </p:nvPr>
        </p:nvSpPr>
        <p:spPr>
          <a:xfrm>
            <a:off x="617415" y="365125"/>
            <a:ext cx="11129107" cy="572721"/>
          </a:xfrm>
          <a:solidFill>
            <a:srgbClr val="006CA1"/>
          </a:solidFill>
        </p:spPr>
        <p:txBody>
          <a:bodyPr>
            <a:normAutofit fontScale="90000"/>
          </a:bodyPr>
          <a:lstStyle/>
          <a:p>
            <a:pPr algn="ctr"/>
            <a:r>
              <a:rPr lang="en-US" dirty="0">
                <a:solidFill>
                  <a:schemeClr val="bg2"/>
                </a:solidFill>
              </a:rPr>
              <a:t>Bills Filed</a:t>
            </a:r>
          </a:p>
        </p:txBody>
      </p:sp>
      <p:graphicFrame>
        <p:nvGraphicFramePr>
          <p:cNvPr id="5" name="Content Placeholder 4">
            <a:extLst>
              <a:ext uri="{FF2B5EF4-FFF2-40B4-BE49-F238E27FC236}">
                <a16:creationId xmlns:a16="http://schemas.microsoft.com/office/drawing/2014/main" id="{6B6CC8FE-5CE6-F71E-40E2-5E30C63CE1F0}"/>
              </a:ext>
            </a:extLst>
          </p:cNvPr>
          <p:cNvGraphicFramePr>
            <a:graphicFrameLocks noGrp="1"/>
          </p:cNvGraphicFramePr>
          <p:nvPr>
            <p:ph idx="1"/>
            <p:extLst>
              <p:ext uri="{D42A27DB-BD31-4B8C-83A1-F6EECF244321}">
                <p14:modId xmlns:p14="http://schemas.microsoft.com/office/powerpoint/2010/main" val="2689191216"/>
              </p:ext>
            </p:extLst>
          </p:nvPr>
        </p:nvGraphicFramePr>
        <p:xfrm>
          <a:off x="640860" y="1183078"/>
          <a:ext cx="11105662" cy="4889476"/>
        </p:xfrm>
        <a:graphic>
          <a:graphicData uri="http://schemas.openxmlformats.org/drawingml/2006/table">
            <a:tbl>
              <a:tblPr firstRow="1" bandRow="1">
                <a:tableStyleId>{5C22544A-7EE6-4342-B048-85BDC9FD1C3A}</a:tableStyleId>
              </a:tblPr>
              <a:tblGrid>
                <a:gridCol w="2016370">
                  <a:extLst>
                    <a:ext uri="{9D8B030D-6E8A-4147-A177-3AD203B41FA5}">
                      <a16:colId xmlns:a16="http://schemas.microsoft.com/office/drawing/2014/main" val="3497181936"/>
                    </a:ext>
                  </a:extLst>
                </a:gridCol>
                <a:gridCol w="5173785">
                  <a:extLst>
                    <a:ext uri="{9D8B030D-6E8A-4147-A177-3AD203B41FA5}">
                      <a16:colId xmlns:a16="http://schemas.microsoft.com/office/drawing/2014/main" val="687406860"/>
                    </a:ext>
                  </a:extLst>
                </a:gridCol>
                <a:gridCol w="1406770">
                  <a:extLst>
                    <a:ext uri="{9D8B030D-6E8A-4147-A177-3AD203B41FA5}">
                      <a16:colId xmlns:a16="http://schemas.microsoft.com/office/drawing/2014/main" val="3344413015"/>
                    </a:ext>
                  </a:extLst>
                </a:gridCol>
                <a:gridCol w="2508737">
                  <a:extLst>
                    <a:ext uri="{9D8B030D-6E8A-4147-A177-3AD203B41FA5}">
                      <a16:colId xmlns:a16="http://schemas.microsoft.com/office/drawing/2014/main" val="2939351078"/>
                    </a:ext>
                  </a:extLst>
                </a:gridCol>
              </a:tblGrid>
              <a:tr h="696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itchFamily="2" charset="0"/>
                          <a:ea typeface="Open Sans" pitchFamily="2" charset="0"/>
                          <a:cs typeface="Open Sans" pitchFamily="2" charset="0"/>
                        </a:rPr>
                        <a:t>Bill Number</a:t>
                      </a:r>
                    </a:p>
                    <a:p>
                      <a:endParaRPr lang="en-US" u="none" dirty="0">
                        <a:solidFill>
                          <a:schemeClr val="tx1"/>
                        </a:solidFill>
                        <a:latin typeface="Open Sans" pitchFamily="2" charset="0"/>
                        <a:ea typeface="Open Sans" pitchFamily="2" charset="0"/>
                        <a:cs typeface="Open Sans"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Open Sans" pitchFamily="2" charset="0"/>
                          <a:ea typeface="Open Sans" pitchFamily="2" charset="0"/>
                          <a:cs typeface="Open Sans" pitchFamily="2" charset="0"/>
                        </a:rPr>
                        <a:t>Synopsis</a:t>
                      </a:r>
                    </a:p>
                    <a:p>
                      <a:endParaRPr lang="en-US" dirty="0">
                        <a:latin typeface="Open Sans" pitchFamily="2" charset="0"/>
                        <a:ea typeface="Open Sans" pitchFamily="2" charset="0"/>
                        <a:cs typeface="Open Sans"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itchFamily="2" charset="0"/>
                          <a:ea typeface="Open Sans" pitchFamily="2" charset="0"/>
                          <a:cs typeface="Open Sans" pitchFamily="2" charset="0"/>
                        </a:rPr>
                        <a:t>Sponsor(s)</a:t>
                      </a:r>
                    </a:p>
                    <a:p>
                      <a:pPr algn="ctr"/>
                      <a:endParaRPr lang="en-US" dirty="0">
                        <a:latin typeface="Open Sans" pitchFamily="2" charset="0"/>
                        <a:ea typeface="Open Sans" pitchFamily="2" charset="0"/>
                        <a:cs typeface="Open Sans" pitchFamily="2" charset="0"/>
                      </a:endParaRPr>
                    </a:p>
                  </a:txBody>
                  <a:tcPr/>
                </a:tc>
                <a:tc>
                  <a:txBody>
                    <a:bodyPr/>
                    <a:lstStyle/>
                    <a:p>
                      <a:pPr algn="ctr"/>
                      <a:r>
                        <a:rPr lang="en-US" dirty="0">
                          <a:latin typeface="Open Sans" pitchFamily="2" charset="0"/>
                          <a:ea typeface="Open Sans" pitchFamily="2" charset="0"/>
                          <a:cs typeface="Open Sans" pitchFamily="2" charset="0"/>
                        </a:rPr>
                        <a:t>Status</a:t>
                      </a:r>
                    </a:p>
                  </a:txBody>
                  <a:tcPr/>
                </a:tc>
                <a:extLst>
                  <a:ext uri="{0D108BD9-81ED-4DB2-BD59-A6C34878D82A}">
                    <a16:rowId xmlns:a16="http://schemas.microsoft.com/office/drawing/2014/main" val="3273264086"/>
                  </a:ext>
                </a:extLst>
              </a:tr>
              <a:tr h="4192734">
                <a:tc>
                  <a:txBody>
                    <a:bodyPr/>
                    <a:lstStyle/>
                    <a:p>
                      <a:r>
                        <a:rPr lang="en-US" sz="1800" b="1" kern="1200" dirty="0">
                          <a:solidFill>
                            <a:schemeClr val="dk1"/>
                          </a:solidFill>
                          <a:effectLst/>
                          <a:latin typeface="Open Sans" pitchFamily="2" charset="0"/>
                          <a:ea typeface="Open Sans" pitchFamily="2" charset="0"/>
                          <a:cs typeface="Open Sans" pitchFamily="2" charset="0"/>
                        </a:rPr>
                        <a:t>House Bill 1066</a:t>
                      </a:r>
                    </a:p>
                    <a:p>
                      <a:r>
                        <a:rPr lang="en-US" sz="1800" kern="1200" dirty="0">
                          <a:solidFill>
                            <a:schemeClr val="dk1"/>
                          </a:solidFill>
                          <a:effectLst/>
                          <a:latin typeface="Open Sans" pitchFamily="2" charset="0"/>
                          <a:ea typeface="Open Sans" pitchFamily="2" charset="0"/>
                          <a:cs typeface="Open Sans" pitchFamily="2" charset="0"/>
                        </a:rPr>
                        <a:t>Child Care Stabilization &amp; Affordability Act</a:t>
                      </a:r>
                      <a:endParaRPr lang="en-US" u="none" dirty="0">
                        <a:solidFill>
                          <a:schemeClr val="tx1"/>
                        </a:solidFill>
                        <a:latin typeface="Open Sans" pitchFamily="2" charset="0"/>
                        <a:ea typeface="Open Sans" pitchFamily="2" charset="0"/>
                        <a:cs typeface="Open Sans" pitchFamily="2" charset="0"/>
                      </a:endParaRPr>
                    </a:p>
                  </a:txBody>
                  <a:tcPr/>
                </a:tc>
                <a:tc>
                  <a:txBody>
                    <a:bodyPr/>
                    <a:lstStyle/>
                    <a:p>
                      <a:pPr marL="0" marR="0">
                        <a:lnSpc>
                          <a:spcPct val="115000"/>
                        </a:lnSpc>
                        <a:spcAft>
                          <a:spcPts val="800"/>
                        </a:spcAft>
                        <a:buNone/>
                      </a:pPr>
                      <a:r>
                        <a:rPr lang="en-US" sz="1600" kern="100" dirty="0">
                          <a:effectLst/>
                          <a:latin typeface="Open Sans" pitchFamily="2" charset="0"/>
                          <a:ea typeface="Open Sans" pitchFamily="2" charset="0"/>
                          <a:cs typeface="Open Sans" pitchFamily="2" charset="0"/>
                        </a:rPr>
                        <a:t>Permits opportunity scholarship funds to be awarded for pre-k; make Tri-Share permanent to include additional funding; reenacts the child care tax credit; expands the early childhood education workforce; streamlines administrative requirements for child care providers; utilizes public facilities for child care; clarifies regulatory guidance for religious child care programs; provides supports to stabilize NC child care funding and benefits; and enhances child care workforce compensation and benefits by expanding  Child Care WAGE$ and providing a State-run group health coverage pool to make health benefit coverage available for purchase by eligible child care employers on behalf of their employees.</a:t>
                      </a:r>
                    </a:p>
                  </a:txBody>
                  <a:tcPr marL="68580" marR="68580" marT="0" marB="0"/>
                </a:tc>
                <a:tc>
                  <a:txBody>
                    <a:bodyPr/>
                    <a:lstStyle/>
                    <a:p>
                      <a:pPr algn="ctr"/>
                      <a:r>
                        <a:rPr lang="en-US" sz="1800" kern="1200" dirty="0">
                          <a:solidFill>
                            <a:schemeClr val="dk1"/>
                          </a:solidFill>
                          <a:effectLst/>
                          <a:latin typeface="Open Sans" pitchFamily="2" charset="0"/>
                          <a:ea typeface="Open Sans" pitchFamily="2" charset="0"/>
                          <a:cs typeface="Open Sans" pitchFamily="2" charset="0"/>
                        </a:rPr>
                        <a:t>Helfrich</a:t>
                      </a:r>
                      <a:endParaRPr lang="en-US" dirty="0">
                        <a:latin typeface="Open Sans" pitchFamily="2" charset="0"/>
                        <a:ea typeface="Open Sans" pitchFamily="2" charset="0"/>
                        <a:cs typeface="Open Sans" pitchFamily="2" charset="0"/>
                      </a:endParaRPr>
                    </a:p>
                  </a:txBody>
                  <a:tcPr/>
                </a:tc>
                <a:tc>
                  <a:txBody>
                    <a:bodyPr/>
                    <a:lstStyle/>
                    <a:p>
                      <a:r>
                        <a:rPr lang="en-US" sz="1800" kern="1200" dirty="0">
                          <a:solidFill>
                            <a:schemeClr val="dk1"/>
                          </a:solidFill>
                          <a:effectLst/>
                          <a:latin typeface="Open Sans" pitchFamily="2" charset="0"/>
                          <a:ea typeface="Open Sans" pitchFamily="2" charset="0"/>
                          <a:cs typeface="Open Sans" pitchFamily="2" charset="0"/>
                        </a:rPr>
                        <a:t>Filed on 4/27/26</a:t>
                      </a:r>
                      <a:endParaRPr lang="en-US" dirty="0">
                        <a:latin typeface="Open Sans" pitchFamily="2" charset="0"/>
                        <a:ea typeface="Open Sans" pitchFamily="2" charset="0"/>
                        <a:cs typeface="Open Sans" pitchFamily="2" charset="0"/>
                      </a:endParaRPr>
                    </a:p>
                  </a:txBody>
                  <a:tcPr/>
                </a:tc>
                <a:extLst>
                  <a:ext uri="{0D108BD9-81ED-4DB2-BD59-A6C34878D82A}">
                    <a16:rowId xmlns:a16="http://schemas.microsoft.com/office/drawing/2014/main" val="2631976113"/>
                  </a:ext>
                </a:extLst>
              </a:tr>
            </a:tbl>
          </a:graphicData>
        </a:graphic>
      </p:graphicFrame>
      <p:sp>
        <p:nvSpPr>
          <p:cNvPr id="4" name="Slide Number Placeholder 3">
            <a:extLst>
              <a:ext uri="{FF2B5EF4-FFF2-40B4-BE49-F238E27FC236}">
                <a16:creationId xmlns:a16="http://schemas.microsoft.com/office/drawing/2014/main" id="{6C30F18F-A46D-14AB-DB70-239C6D5A9840}"/>
              </a:ext>
            </a:extLst>
          </p:cNvPr>
          <p:cNvSpPr>
            <a:spLocks noGrp="1"/>
          </p:cNvSpPr>
          <p:nvPr>
            <p:ph type="sldNum" sz="quarter" idx="12"/>
          </p:nvPr>
        </p:nvSpPr>
        <p:spPr/>
        <p:txBody>
          <a:bodyPr/>
          <a:lstStyle/>
          <a:p>
            <a:fld id="{6F221E7C-7687-EB4B-90DF-56C6632DB9DF}" type="slidenum">
              <a:rPr lang="en-US" smtClean="0"/>
              <a:pPr/>
              <a:t>9</a:t>
            </a:fld>
            <a:endParaRPr lang="en-US" dirty="0"/>
          </a:p>
        </p:txBody>
      </p:sp>
    </p:spTree>
    <p:extLst>
      <p:ext uri="{BB962C8B-B14F-4D97-AF65-F5344CB8AC3E}">
        <p14:creationId xmlns:p14="http://schemas.microsoft.com/office/powerpoint/2010/main" val="2558733942"/>
      </p:ext>
    </p:extLst>
  </p:cSld>
  <p:clrMapOvr>
    <a:masterClrMapping/>
  </p:clrMapOvr>
</p:sld>
</file>

<file path=ppt/theme/theme1.xml><?xml version="1.0" encoding="utf-8"?>
<a:theme xmlns:a="http://schemas.openxmlformats.org/drawingml/2006/main" name="Office Theme">
  <a:themeElements>
    <a:clrScheme name="Smart Start Palette">
      <a:dk1>
        <a:srgbClr val="434343"/>
      </a:dk1>
      <a:lt1>
        <a:srgbClr val="FFFFFF"/>
      </a:lt1>
      <a:dk2>
        <a:srgbClr val="006EA0"/>
      </a:dk2>
      <a:lt2>
        <a:srgbClr val="FFFFFF"/>
      </a:lt2>
      <a:accent1>
        <a:srgbClr val="006EA0"/>
      </a:accent1>
      <a:accent2>
        <a:srgbClr val="CC4651"/>
      </a:accent2>
      <a:accent3>
        <a:srgbClr val="61B173"/>
      </a:accent3>
      <a:accent4>
        <a:srgbClr val="E2A34F"/>
      </a:accent4>
      <a:accent5>
        <a:srgbClr val="664389"/>
      </a:accent5>
      <a:accent6>
        <a:srgbClr val="E07130"/>
      </a:accent6>
      <a:hlink>
        <a:srgbClr val="0096FF"/>
      </a:hlink>
      <a:folHlink>
        <a:srgbClr val="CF538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rt Start PowerPoint Template" id="{6F6E0683-4E9F-ED4F-A564-AFCF2A408287}" vid="{715339C8-BF8F-6648-B088-A169342D6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mart Start Palette">
    <a:dk1>
      <a:srgbClr val="434343"/>
    </a:dk1>
    <a:lt1>
      <a:srgbClr val="FFFFFF"/>
    </a:lt1>
    <a:dk2>
      <a:srgbClr val="006EA0"/>
    </a:dk2>
    <a:lt2>
      <a:srgbClr val="FFFFFF"/>
    </a:lt2>
    <a:accent1>
      <a:srgbClr val="006EA0"/>
    </a:accent1>
    <a:accent2>
      <a:srgbClr val="CC4651"/>
    </a:accent2>
    <a:accent3>
      <a:srgbClr val="61B173"/>
    </a:accent3>
    <a:accent4>
      <a:srgbClr val="E2A34F"/>
    </a:accent4>
    <a:accent5>
      <a:srgbClr val="664389"/>
    </a:accent5>
    <a:accent6>
      <a:srgbClr val="E07130"/>
    </a:accent6>
    <a:hlink>
      <a:srgbClr val="0096FF"/>
    </a:hlink>
    <a:folHlink>
      <a:srgbClr val="CF538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6e78638-40c8-4ea3-ae62-83f5d2edfd57">
      <Terms xmlns="http://schemas.microsoft.com/office/infopath/2007/PartnerControls"/>
    </lcf76f155ced4ddcb4097134ff3c332f>
    <TaxCatchAll xmlns="9f6c95c2-5c3c-4f6f-9f9e-77ab985f1ba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445AE9439BD340B7E4703A1F018C8F" ma:contentTypeVersion="11" ma:contentTypeDescription="Create a new document." ma:contentTypeScope="" ma:versionID="0d06f1f91952de9cc97dce7e70646e2f">
  <xsd:schema xmlns:xsd="http://www.w3.org/2001/XMLSchema" xmlns:xs="http://www.w3.org/2001/XMLSchema" xmlns:p="http://schemas.microsoft.com/office/2006/metadata/properties" xmlns:ns2="06e78638-40c8-4ea3-ae62-83f5d2edfd57" xmlns:ns3="9f6c95c2-5c3c-4f6f-9f9e-77ab985f1ba4" targetNamespace="http://schemas.microsoft.com/office/2006/metadata/properties" ma:root="true" ma:fieldsID="fdf5b6b6e7804a31cdf2bdf750ba5f66" ns2:_="" ns3:_="">
    <xsd:import namespace="06e78638-40c8-4ea3-ae62-83f5d2edfd57"/>
    <xsd:import namespace="9f6c95c2-5c3c-4f6f-9f9e-77ab985f1b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e78638-40c8-4ea3-ae62-83f5d2edf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7d1e4db-dedf-486d-938d-c7fb170dad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6c95c2-5c3c-4f6f-9f9e-77ab985f1ba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8bf30c-1e40-4e89-b1ed-a6d6e4dd7d47}" ma:internalName="TaxCatchAll" ma:showField="CatchAllData" ma:web="9f6c95c2-5c3c-4f6f-9f9e-77ab985f1b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A0F0B7-9735-46C5-A7C2-C9AD25221466}">
  <ds:schemaRefs>
    <ds:schemaRef ds:uri="http://schemas.microsoft.com/sharepoint/v3/contenttype/forms"/>
  </ds:schemaRefs>
</ds:datastoreItem>
</file>

<file path=customXml/itemProps2.xml><?xml version="1.0" encoding="utf-8"?>
<ds:datastoreItem xmlns:ds="http://schemas.openxmlformats.org/officeDocument/2006/customXml" ds:itemID="{02A46846-3B6F-4016-A0AA-274F2F39DB1A}">
  <ds:schemaRefs>
    <ds:schemaRef ds:uri="http://purl.org/dc/dcmitype/"/>
    <ds:schemaRef ds:uri="http://purl.org/dc/terms/"/>
    <ds:schemaRef ds:uri="9f6c95c2-5c3c-4f6f-9f9e-77ab985f1ba4"/>
    <ds:schemaRef ds:uri="http://schemas.microsoft.com/office/2006/documentManagement/types"/>
    <ds:schemaRef ds:uri="06e78638-40c8-4ea3-ae62-83f5d2edfd57"/>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27DCAD8-B28D-48FC-9F28-CE4BC354D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e78638-40c8-4ea3-ae62-83f5d2edfd57"/>
    <ds:schemaRef ds:uri="9f6c95c2-5c3c-4f6f-9f9e-77ab985f1b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5e60c50-e93e-4700-a247-e8ba25462c1c}" enabled="0" method="" siteId="{d5e60c50-e93e-4700-a247-e8ba25462c1c}" removed="1"/>
</clbl:labelList>
</file>

<file path=docProps/app.xml><?xml version="1.0" encoding="utf-8"?>
<Properties xmlns="http://schemas.openxmlformats.org/officeDocument/2006/extended-properties" xmlns:vt="http://schemas.openxmlformats.org/officeDocument/2006/docPropsVTypes">
  <Template/>
  <TotalTime>14587</TotalTime>
  <Words>1626</Words>
  <Application>Microsoft Office PowerPoint</Application>
  <PresentationFormat>Widescreen</PresentationFormat>
  <Paragraphs>160</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Wingdings</vt:lpstr>
      <vt:lpstr>Calibri</vt:lpstr>
      <vt:lpstr>Open Sans Semibold</vt:lpstr>
      <vt:lpstr>Open Sans Light</vt:lpstr>
      <vt:lpstr>Courier New</vt:lpstr>
      <vt:lpstr>Arial</vt:lpstr>
      <vt:lpstr>Open Sans</vt:lpstr>
      <vt:lpstr>Office Theme</vt:lpstr>
      <vt:lpstr>Smart Start Network Public Policy </vt:lpstr>
      <vt:lpstr>Lay of the Land</vt:lpstr>
      <vt:lpstr>Governor’s Recommended Priorities Child Care and Early Education</vt:lpstr>
      <vt:lpstr>Governor’s Recommended Priorities Child Care and Early Education</vt:lpstr>
      <vt:lpstr>Senate Bill 696  Medicaid &amp; HHS Adjustments/Other Critical Needs</vt:lpstr>
      <vt:lpstr>2026 Smart Start Network Public Policy Agenda</vt:lpstr>
      <vt:lpstr>Bills Eligible for Consideration During  2026 Legislative Session/Made Crossover</vt:lpstr>
      <vt:lpstr>Bills of Interest Filed During 2026 Session</vt:lpstr>
      <vt:lpstr>Bills Filed</vt:lpstr>
      <vt:lpstr>Bills Filed</vt:lpstr>
      <vt:lpstr>  Passed in 2025 Session Law  2025-36 (H412) enacted Regulatory Reforms to North Carolina’s Child Care System  </vt:lpstr>
      <vt:lpstr>Messaging Understanding NC Elected Officials</vt:lpstr>
      <vt:lpstr>How can you help</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Forehand</dc:creator>
  <cp:lastModifiedBy>Marta Hester</cp:lastModifiedBy>
  <cp:revision>9</cp:revision>
  <cp:lastPrinted>2026-04-09T13:53:21Z</cp:lastPrinted>
  <dcterms:created xsi:type="dcterms:W3CDTF">2022-08-18T05:53:33Z</dcterms:created>
  <dcterms:modified xsi:type="dcterms:W3CDTF">2026-04-29T13:33:56Z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0x01010011445AE9439BD340B7E4703A1F018C8F</vt:lpwstr>
  </property>
  <property fmtid="{D5CDD505-2E9C-101B-9397-08002B2CF9AE}" pid="3" name="_dlc_DocIdItemGuid">
    <vt:lpwstr>9adf5177-f719-4b03-922a-18ebb998439e</vt:lpwstr>
  </property>
  <property fmtid="{D5CDD505-2E9C-101B-9397-08002B2CF9AE}" pid="4" name="MediaServiceImageTags">
    <vt:lpwstr/>
  </property>
  <property fmtid="{D5CDD505-2E9C-101B-9397-08002B2CF9AE}" pid="5" name="Order">
    <vt:r8>64200</vt:r8>
  </property>
  <property fmtid="{D5CDD505-2E9C-101B-9397-08002B2CF9AE}" pid="6" name="Topic">
    <vt:lpwstr>24;#</vt:lpwstr>
  </property>
  <property fmtid="{D5CDD505-2E9C-101B-9397-08002B2CF9AE}" pid="7" name="Category">
    <vt:lpwstr>9;#</vt:lpwstr>
  </property>
  <property fmtid="{D5CDD505-2E9C-101B-9397-08002B2CF9AE}" pid="8" name="xd_Signature">
    <vt:bool>false</vt:bool>
  </property>
  <property fmtid="{D5CDD505-2E9C-101B-9397-08002B2CF9AE}" pid="9" name="xd_ProgID">
    <vt:lpwstr/>
  </property>
  <property fmtid="{D5CDD505-2E9C-101B-9397-08002B2CF9AE}" pid="10" name="Primary Group">
    <vt:lpwstr>2</vt:lpwstr>
  </property>
  <property fmtid="{D5CDD505-2E9C-101B-9397-08002B2CF9AE}" pid="11" name="Most Requested?">
    <vt:bool>true</vt:bool>
  </property>
  <property fmtid="{D5CDD505-2E9C-101B-9397-08002B2CF9AE}" pid="12" name="Department">
    <vt:lpwstr>7</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ies>
</file>