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487" r:id="rId5"/>
    <p:sldId id="2488" r:id="rId6"/>
    <p:sldId id="2489" r:id="rId7"/>
    <p:sldId id="256" r:id="rId8"/>
    <p:sldId id="2444" r:id="rId9"/>
    <p:sldId id="2477" r:id="rId10"/>
    <p:sldId id="2470" r:id="rId11"/>
    <p:sldId id="2468" r:id="rId12"/>
    <p:sldId id="2469" r:id="rId13"/>
    <p:sldId id="2443" r:id="rId14"/>
    <p:sldId id="2471" r:id="rId15"/>
    <p:sldId id="2492" r:id="rId16"/>
    <p:sldId id="2490" r:id="rId17"/>
    <p:sldId id="2493" r:id="rId18"/>
    <p:sldId id="2473" r:id="rId19"/>
    <p:sldId id="2476" r:id="rId20"/>
    <p:sldId id="2494" r:id="rId21"/>
    <p:sldId id="2467" r:id="rId22"/>
    <p:sldId id="2478" r:id="rId23"/>
    <p:sldId id="2491" r:id="rId24"/>
    <p:sldId id="2475" r:id="rId25"/>
    <p:sldId id="2479" r:id="rId26"/>
    <p:sldId id="248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FF9016"/>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584" autoAdjust="0"/>
  </p:normalViewPr>
  <p:slideViewPr>
    <p:cSldViewPr snapToGrid="0">
      <p:cViewPr varScale="1">
        <p:scale>
          <a:sx n="104" d="100"/>
          <a:sy n="104" d="100"/>
        </p:scale>
        <p:origin x="954" y="96"/>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D1CB9CF0-A540-4793-A5F3-F4917CFDDCB6}" type="datetimeFigureOut">
              <a:rPr lang="en-US" smtClean="0"/>
              <a:t>8/26/2025</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EDA03753-A5BE-4D79-AEA9-C0A65A6F8851}" type="datetimeFigureOut">
              <a:rPr lang="en-US" smtClean="0"/>
              <a:t>8/26/2025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a:t>
            </a:fld>
            <a:endParaRPr lang="en-US" dirty="0"/>
          </a:p>
        </p:txBody>
      </p:sp>
    </p:spTree>
    <p:extLst>
      <p:ext uri="{BB962C8B-B14F-4D97-AF65-F5344CB8AC3E}">
        <p14:creationId xmlns:p14="http://schemas.microsoft.com/office/powerpoint/2010/main" val="12812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15</a:t>
            </a:fld>
            <a:endParaRPr lang="en-US" dirty="0"/>
          </a:p>
        </p:txBody>
      </p:sp>
    </p:spTree>
    <p:extLst>
      <p:ext uri="{BB962C8B-B14F-4D97-AF65-F5344CB8AC3E}">
        <p14:creationId xmlns:p14="http://schemas.microsoft.com/office/powerpoint/2010/main" val="4212478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at possibly enhancing the format this year to be structured in a format that is organized by quarters. I will discuss this changes, if any during my personal/one=on=one meetings with each activity. Also I wanted to stress the importance of saving paper when submitting documents. We would prefer the submission of required documents into GEMS if you have access to minimize hard copies. I’ll be honest I don’t work out that much and carrying your folders around to formal site visits is a serious workout that I would like to avoid if possible. But if you need assistance with uploading documents into gems please feel free to reach out to me.</a:t>
            </a:r>
          </a:p>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18</a:t>
            </a:fld>
            <a:endParaRPr lang="en-US" dirty="0"/>
          </a:p>
        </p:txBody>
      </p:sp>
    </p:spTree>
    <p:extLst>
      <p:ext uri="{BB962C8B-B14F-4D97-AF65-F5344CB8AC3E}">
        <p14:creationId xmlns:p14="http://schemas.microsoft.com/office/powerpoint/2010/main" val="197649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19</a:t>
            </a:fld>
            <a:endParaRPr lang="en-US" dirty="0"/>
          </a:p>
        </p:txBody>
      </p:sp>
    </p:spTree>
    <p:extLst>
      <p:ext uri="{BB962C8B-B14F-4D97-AF65-F5344CB8AC3E}">
        <p14:creationId xmlns:p14="http://schemas.microsoft.com/office/powerpoint/2010/main" val="281621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21</a:t>
            </a:fld>
            <a:endParaRPr lang="en-US" dirty="0"/>
          </a:p>
        </p:txBody>
      </p:sp>
    </p:spTree>
    <p:extLst>
      <p:ext uri="{BB962C8B-B14F-4D97-AF65-F5344CB8AC3E}">
        <p14:creationId xmlns:p14="http://schemas.microsoft.com/office/powerpoint/2010/main" val="3328954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22</a:t>
            </a:fld>
            <a:endParaRPr lang="en-US" dirty="0"/>
          </a:p>
        </p:txBody>
      </p:sp>
    </p:spTree>
    <p:extLst>
      <p:ext uri="{BB962C8B-B14F-4D97-AF65-F5344CB8AC3E}">
        <p14:creationId xmlns:p14="http://schemas.microsoft.com/office/powerpoint/2010/main" val="25811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Among PFC programs, several do not have reporting using a data template: DSS, WAGE$, DPIL, and PFHE. A PFHE data template will be developed in collaboration with NCPC Learning and Evaluation during this fiscal year. </a:t>
            </a:r>
          </a:p>
        </p:txBody>
      </p:sp>
      <p:sp>
        <p:nvSpPr>
          <p:cNvPr id="4" name="Slide Number Placeholder 3"/>
          <p:cNvSpPr>
            <a:spLocks noGrp="1"/>
          </p:cNvSpPr>
          <p:nvPr>
            <p:ph type="sldNum" sz="quarter" idx="5"/>
          </p:nvPr>
        </p:nvSpPr>
        <p:spPr/>
        <p:txBody>
          <a:bodyPr/>
          <a:lstStyle/>
          <a:p>
            <a:fld id="{AA3BE989-76B8-4F13-9267-01FDA45C437A}" type="slidenum">
              <a:rPr lang="en-US" smtClean="0"/>
              <a:t>6</a:t>
            </a:fld>
            <a:endParaRPr lang="en-US" dirty="0"/>
          </a:p>
        </p:txBody>
      </p:sp>
    </p:spTree>
    <p:extLst>
      <p:ext uri="{BB962C8B-B14F-4D97-AF65-F5344CB8AC3E}">
        <p14:creationId xmlns:p14="http://schemas.microsoft.com/office/powerpoint/2010/main" val="62686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photo by unknown author is licensed under CCBY-SA</a:t>
            </a:r>
          </a:p>
        </p:txBody>
      </p:sp>
      <p:sp>
        <p:nvSpPr>
          <p:cNvPr id="4" name="Slide Number Placeholder 3"/>
          <p:cNvSpPr>
            <a:spLocks noGrp="1"/>
          </p:cNvSpPr>
          <p:nvPr>
            <p:ph type="sldNum" sz="quarter" idx="5"/>
          </p:nvPr>
        </p:nvSpPr>
        <p:spPr/>
        <p:txBody>
          <a:bodyPr/>
          <a:lstStyle/>
          <a:p>
            <a:fld id="{AA3BE989-76B8-4F13-9267-01FDA45C437A}" type="slidenum">
              <a:rPr lang="en-US" smtClean="0"/>
              <a:t>7</a:t>
            </a:fld>
            <a:endParaRPr lang="en-US" dirty="0"/>
          </a:p>
        </p:txBody>
      </p:sp>
    </p:spTree>
    <p:extLst>
      <p:ext uri="{BB962C8B-B14F-4D97-AF65-F5344CB8AC3E}">
        <p14:creationId xmlns:p14="http://schemas.microsoft.com/office/powerpoint/2010/main" val="69489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a:t>Every single sentence in your CAD is what you have agreed to do. We expect you to hold this agreement and also provide documentation for each sentence when we monitor your program files. </a:t>
            </a:r>
          </a:p>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8</a:t>
            </a:fld>
            <a:endParaRPr lang="en-US" dirty="0"/>
          </a:p>
        </p:txBody>
      </p:sp>
    </p:spTree>
    <p:extLst>
      <p:ext uri="{BB962C8B-B14F-4D97-AF65-F5344CB8AC3E}">
        <p14:creationId xmlns:p14="http://schemas.microsoft.com/office/powerpoint/2010/main" val="262288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9</a:t>
            </a:fld>
            <a:endParaRPr lang="en-US" dirty="0"/>
          </a:p>
        </p:txBody>
      </p:sp>
    </p:spTree>
    <p:extLst>
      <p:ext uri="{BB962C8B-B14F-4D97-AF65-F5344CB8AC3E}">
        <p14:creationId xmlns:p14="http://schemas.microsoft.com/office/powerpoint/2010/main" val="2015734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11</a:t>
            </a:fld>
            <a:endParaRPr lang="en-US" dirty="0"/>
          </a:p>
        </p:txBody>
      </p:sp>
    </p:spTree>
    <p:extLst>
      <p:ext uri="{BB962C8B-B14F-4D97-AF65-F5344CB8AC3E}">
        <p14:creationId xmlns:p14="http://schemas.microsoft.com/office/powerpoint/2010/main" val="238994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12</a:t>
            </a:fld>
            <a:endParaRPr lang="en-US" dirty="0"/>
          </a:p>
        </p:txBody>
      </p:sp>
    </p:spTree>
    <p:extLst>
      <p:ext uri="{BB962C8B-B14F-4D97-AF65-F5344CB8AC3E}">
        <p14:creationId xmlns:p14="http://schemas.microsoft.com/office/powerpoint/2010/main" val="3100759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13</a:t>
            </a:fld>
            <a:endParaRPr lang="en-US" dirty="0"/>
          </a:p>
        </p:txBody>
      </p:sp>
    </p:spTree>
    <p:extLst>
      <p:ext uri="{BB962C8B-B14F-4D97-AF65-F5344CB8AC3E}">
        <p14:creationId xmlns:p14="http://schemas.microsoft.com/office/powerpoint/2010/main" val="376396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14</a:t>
            </a:fld>
            <a:endParaRPr lang="en-US" dirty="0"/>
          </a:p>
        </p:txBody>
      </p:sp>
    </p:spTree>
    <p:extLst>
      <p:ext uri="{BB962C8B-B14F-4D97-AF65-F5344CB8AC3E}">
        <p14:creationId xmlns:p14="http://schemas.microsoft.com/office/powerpoint/2010/main" val="234515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dirty="0"/>
              <a:t>Click icon to add picture</a:t>
            </a:r>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with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28927893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3" r:id="rId7"/>
    <p:sldLayoutId id="2147483670" r:id="rId8"/>
    <p:sldLayoutId id="2147483669" r:id="rId9"/>
    <p:sldLayoutId id="2147483667" r:id="rId10"/>
    <p:sldLayoutId id="2147483668" r:id="rId11"/>
    <p:sldLayoutId id="2147483666" r:id="rId12"/>
    <p:sldLayoutId id="2147483671" r:id="rId13"/>
    <p:sldLayoutId id="2147483655" r:id="rId14"/>
  </p:sldLayoutIdLst>
  <p:hf hd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smartstartcdms.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ccpfc.org/partners/direct-service-providers-portal/professional-development-reporting-form/"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www.tfaforms.com/512904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creativecommons.org/licenses/by-sa/3.0/" TargetMode="External"/><Relationship Id="rId5" Type="http://schemas.openxmlformats.org/officeDocument/2006/relationships/hyperlink" Target="https://www.thebluediamondgallery.com/wooden-tile/d/deadline.html" TargetMode="Externa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8" Type="http://schemas.openxmlformats.org/officeDocument/2006/relationships/hyperlink" Target="mailto:kstaab@ccpfc.org" TargetMode="External"/><Relationship Id="rId3" Type="http://schemas.openxmlformats.org/officeDocument/2006/relationships/hyperlink" Target="mailto:pfederline@ccpfc.org" TargetMode="External"/><Relationship Id="rId7" Type="http://schemas.openxmlformats.org/officeDocument/2006/relationships/hyperlink" Target="https://ccpfc.org/partners/dsp/" TargetMode="External"/><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mailto:dmalvesti@ccpfc.org" TargetMode="External"/><Relationship Id="rId5" Type="http://schemas.openxmlformats.org/officeDocument/2006/relationships/hyperlink" Target="mailto:sgipson@ccpfc.org" TargetMode="External"/><Relationship Id="rId10" Type="http://schemas.openxmlformats.org/officeDocument/2006/relationships/hyperlink" Target="mailto:mdowney@ccpfc.org" TargetMode="External"/><Relationship Id="rId4" Type="http://schemas.openxmlformats.org/officeDocument/2006/relationships/hyperlink" Target="mailto:hgallagher@ccpfc.org" TargetMode="External"/><Relationship Id="rId9" Type="http://schemas.openxmlformats.org/officeDocument/2006/relationships/hyperlink" Target="mailto:kwilson@ccpfc.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s://foto.wuestenigel.com/jahreszahl-2023-vor-einer-elektronischen-leiterplatte-als-hintergru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hyperlink" Target="mailto:mdowney@ccpfc.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mailto:kstaab@ccpfc.org" TargetMode="External"/><Relationship Id="rId5" Type="http://schemas.openxmlformats.org/officeDocument/2006/relationships/hyperlink" Target="https://www.thebluediamondgallery.com/handwriting/c/communication.html"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000EEF-C34D-41BA-9EC2-7AD5F72F4D02}"/>
              </a:ext>
            </a:extLst>
          </p:cNvPr>
          <p:cNvPicPr>
            <a:picLocks noChangeAspect="1"/>
          </p:cNvPicPr>
          <p:nvPr/>
        </p:nvPicPr>
        <p:blipFill>
          <a:blip r:embed="rId2"/>
          <a:stretch>
            <a:fillRect/>
          </a:stretch>
        </p:blipFill>
        <p:spPr>
          <a:xfrm>
            <a:off x="4150181" y="0"/>
            <a:ext cx="3891633" cy="3891633"/>
          </a:xfrm>
          <a:prstGeom prst="rect">
            <a:avLst/>
          </a:prstGeom>
        </p:spPr>
      </p:pic>
      <p:sp>
        <p:nvSpPr>
          <p:cNvPr id="7" name="TextBox 6">
            <a:extLst>
              <a:ext uri="{FF2B5EF4-FFF2-40B4-BE49-F238E27FC236}">
                <a16:creationId xmlns:a16="http://schemas.microsoft.com/office/drawing/2014/main" id="{D42384A4-D1AF-4223-A63E-22E55B6EC087}"/>
              </a:ext>
            </a:extLst>
          </p:cNvPr>
          <p:cNvSpPr txBox="1"/>
          <p:nvPr/>
        </p:nvSpPr>
        <p:spPr>
          <a:xfrm>
            <a:off x="1490866" y="3530600"/>
            <a:ext cx="9210261" cy="1754326"/>
          </a:xfrm>
          <a:prstGeom prst="rect">
            <a:avLst/>
          </a:prstGeom>
          <a:noFill/>
        </p:spPr>
        <p:txBody>
          <a:bodyPr wrap="square" rtlCol="0">
            <a:spAutoFit/>
          </a:bodyPr>
          <a:lstStyle/>
          <a:p>
            <a:pPr algn="ctr"/>
            <a:r>
              <a:rPr lang="en-US" sz="3600" b="1" dirty="0">
                <a:latin typeface="+mj-lt"/>
              </a:rPr>
              <a:t>Direct Service Providers </a:t>
            </a:r>
          </a:p>
          <a:p>
            <a:pPr algn="ctr"/>
            <a:r>
              <a:rPr lang="en-US" sz="3600" b="1" dirty="0">
                <a:latin typeface="+mj-lt"/>
              </a:rPr>
              <a:t>Required Smart Start In-Service</a:t>
            </a:r>
          </a:p>
          <a:p>
            <a:pPr algn="ctr"/>
            <a:r>
              <a:rPr lang="en-US" sz="3600" b="1" dirty="0">
                <a:latin typeface="+mj-lt"/>
              </a:rPr>
              <a:t>August 20, 2025</a:t>
            </a:r>
          </a:p>
        </p:txBody>
      </p:sp>
    </p:spTree>
    <p:extLst>
      <p:ext uri="{BB962C8B-B14F-4D97-AF65-F5344CB8AC3E}">
        <p14:creationId xmlns:p14="http://schemas.microsoft.com/office/powerpoint/2010/main" val="382349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Questions for Review</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287262" y="1820012"/>
            <a:ext cx="9946795" cy="3343115"/>
          </a:xfrm>
        </p:spPr>
        <p:txBody>
          <a:bodyPr>
            <a:noAutofit/>
          </a:bodyPr>
          <a:lstStyle/>
          <a:p>
            <a:pPr marL="457200" lvl="0" indent="-457200" eaLnBrk="0" fontAlgn="base" hangingPunct="0">
              <a:lnSpc>
                <a:spcPct val="100000"/>
              </a:lnSpc>
              <a:spcBef>
                <a:spcPct val="0"/>
              </a:spcBef>
              <a:spcAft>
                <a:spcPct val="0"/>
              </a:spcAft>
              <a:buClr>
                <a:srgbClr val="E78A00"/>
              </a:buClr>
              <a:buSzPct val="75000"/>
              <a:buFont typeface="Wingdings" panose="05000000000000000000" pitchFamily="2" charset="2"/>
              <a:buChar char="v"/>
              <a:defRPr/>
            </a:pPr>
            <a:r>
              <a:rPr lang="en-US" sz="2400" b="1" dirty="0">
                <a:solidFill>
                  <a:srgbClr val="000000"/>
                </a:solidFill>
                <a:latin typeface="Calibri" panose="020F0502020204030204" pitchFamily="34" charset="0"/>
                <a:cs typeface="Calibri" panose="020F0502020204030204" pitchFamily="34" charset="0"/>
              </a:rPr>
              <a:t>Grant Expectations and Requirements Questions</a:t>
            </a:r>
          </a:p>
          <a:p>
            <a:pPr marL="800100" lvl="1" indent="-342900" eaLnBrk="0" fontAlgn="base" hangingPunct="0">
              <a:lnSpc>
                <a:spcPct val="100000"/>
              </a:lnSpc>
              <a:spcBef>
                <a:spcPct val="0"/>
              </a:spcBef>
              <a:spcAft>
                <a:spcPct val="0"/>
              </a:spcAft>
              <a:buClr>
                <a:srgbClr val="E78A00"/>
              </a:buClr>
              <a:buSzPct val="75000"/>
              <a:buFont typeface="Wingdings" panose="05000000000000000000" pitchFamily="2" charset="2"/>
              <a:buChar char="§"/>
              <a:defRPr/>
            </a:pPr>
            <a:r>
              <a:rPr lang="en-US" sz="2400" b="1" dirty="0">
                <a:solidFill>
                  <a:srgbClr val="000000"/>
                </a:solidFill>
                <a:latin typeface="Calibri" panose="020F0502020204030204" pitchFamily="34" charset="0"/>
                <a:cs typeface="Calibri" panose="020F0502020204030204" pitchFamily="34" charset="0"/>
              </a:rPr>
              <a:t>Programmatic Requirements—</a:t>
            </a:r>
            <a:r>
              <a:rPr lang="en-US" sz="2400" dirty="0">
                <a:solidFill>
                  <a:srgbClr val="000000"/>
                </a:solidFill>
                <a:latin typeface="Calibri" panose="020F0502020204030204" pitchFamily="34" charset="0"/>
                <a:cs typeface="Calibri" panose="020F0502020204030204" pitchFamily="34" charset="0"/>
              </a:rPr>
              <a:t>Has the activity model been </a:t>
            </a:r>
            <a:r>
              <a:rPr lang="en-US" sz="2400" b="1" dirty="0">
                <a:solidFill>
                  <a:srgbClr val="000000"/>
                </a:solidFill>
                <a:latin typeface="Calibri" panose="020F0502020204030204" pitchFamily="34" charset="0"/>
                <a:cs typeface="Calibri" panose="020F0502020204030204" pitchFamily="34" charset="0"/>
              </a:rPr>
              <a:t>modified</a:t>
            </a:r>
            <a:r>
              <a:rPr lang="en-US" sz="2400" dirty="0">
                <a:solidFill>
                  <a:srgbClr val="000000"/>
                </a:solidFill>
                <a:latin typeface="Calibri" panose="020F0502020204030204" pitchFamily="34" charset="0"/>
                <a:cs typeface="Calibri" panose="020F0502020204030204" pitchFamily="34" charset="0"/>
              </a:rPr>
              <a:t> at the national, regional, or state level? If so, update the model on file with PFC.</a:t>
            </a:r>
          </a:p>
          <a:p>
            <a:pPr marL="800100" lvl="1" indent="-342900" eaLnBrk="0" fontAlgn="base" hangingPunct="0">
              <a:lnSpc>
                <a:spcPct val="100000"/>
              </a:lnSpc>
              <a:spcBef>
                <a:spcPct val="0"/>
              </a:spcBef>
              <a:spcAft>
                <a:spcPct val="0"/>
              </a:spcAft>
              <a:buClr>
                <a:srgbClr val="E78A00"/>
              </a:buClr>
              <a:buSzPct val="75000"/>
              <a:buFont typeface="Wingdings" panose="05000000000000000000" pitchFamily="2" charset="2"/>
              <a:buChar char="§"/>
              <a:defRPr/>
            </a:pPr>
            <a:r>
              <a:rPr lang="en-US" sz="2400" b="1" dirty="0">
                <a:solidFill>
                  <a:srgbClr val="000000"/>
                </a:solidFill>
                <a:latin typeface="Calibri" panose="020F0502020204030204" pitchFamily="34" charset="0"/>
                <a:cs typeface="Calibri" panose="020F0502020204030204" pitchFamily="34" charset="0"/>
              </a:rPr>
              <a:t>Reporting Outputs and Outcomes </a:t>
            </a:r>
            <a:r>
              <a:rPr lang="en-US" sz="2400" dirty="0">
                <a:solidFill>
                  <a:srgbClr val="000000"/>
                </a:solidFill>
                <a:latin typeface="Calibri" panose="020F0502020204030204" pitchFamily="34" charset="0"/>
                <a:cs typeface="Calibri" panose="020F0502020204030204" pitchFamily="34" charset="0"/>
              </a:rPr>
              <a:t>– Has anything changed in the way you deliver </a:t>
            </a:r>
            <a:r>
              <a:rPr lang="en-US" sz="2400" b="1" dirty="0">
                <a:solidFill>
                  <a:srgbClr val="000000"/>
                </a:solidFill>
                <a:latin typeface="Calibri" panose="020F0502020204030204" pitchFamily="34" charset="0"/>
                <a:cs typeface="Calibri" panose="020F0502020204030204" pitchFamily="34" charset="0"/>
              </a:rPr>
              <a:t>services</a:t>
            </a:r>
            <a:r>
              <a:rPr lang="en-US" sz="2400" dirty="0">
                <a:solidFill>
                  <a:srgbClr val="000000"/>
                </a:solidFill>
                <a:latin typeface="Calibri" panose="020F0502020204030204" pitchFamily="34" charset="0"/>
                <a:cs typeface="Calibri" panose="020F0502020204030204" pitchFamily="34" charset="0"/>
              </a:rPr>
              <a:t>, </a:t>
            </a:r>
            <a:r>
              <a:rPr lang="en-US" sz="2400" b="1" u="sng" dirty="0">
                <a:solidFill>
                  <a:srgbClr val="000000"/>
                </a:solidFill>
                <a:latin typeface="Calibri" panose="020F0502020204030204" pitchFamily="34" charset="0"/>
                <a:cs typeface="Calibri" panose="020F0502020204030204" pitchFamily="34" charset="0"/>
              </a:rPr>
              <a:t>or</a:t>
            </a:r>
            <a:r>
              <a:rPr lang="en-US" sz="2400" dirty="0">
                <a:solidFill>
                  <a:srgbClr val="000000"/>
                </a:solidFill>
                <a:latin typeface="Calibri" panose="020F0502020204030204" pitchFamily="34" charset="0"/>
                <a:cs typeface="Calibri" panose="020F0502020204030204" pitchFamily="34" charset="0"/>
              </a:rPr>
              <a:t> in your </a:t>
            </a:r>
            <a:r>
              <a:rPr lang="en-US" sz="2400" b="1" dirty="0">
                <a:solidFill>
                  <a:srgbClr val="000000"/>
                </a:solidFill>
                <a:latin typeface="Calibri" panose="020F0502020204030204" pitchFamily="34" charset="0"/>
                <a:cs typeface="Calibri" panose="020F0502020204030204" pitchFamily="34" charset="0"/>
              </a:rPr>
              <a:t>program activities</a:t>
            </a:r>
            <a:r>
              <a:rPr lang="en-US" sz="2400" dirty="0">
                <a:solidFill>
                  <a:srgbClr val="000000"/>
                </a:solidFill>
                <a:latin typeface="Calibri" panose="020F0502020204030204" pitchFamily="34" charset="0"/>
                <a:cs typeface="Calibri" panose="020F0502020204030204" pitchFamily="34" charset="0"/>
              </a:rPr>
              <a:t>?  </a:t>
            </a:r>
          </a:p>
          <a:p>
            <a:pPr marL="800100" lvl="1" indent="-342900" eaLnBrk="0" fontAlgn="base" hangingPunct="0">
              <a:lnSpc>
                <a:spcPct val="100000"/>
              </a:lnSpc>
              <a:spcBef>
                <a:spcPct val="0"/>
              </a:spcBef>
              <a:spcAft>
                <a:spcPct val="0"/>
              </a:spcAft>
              <a:buClr>
                <a:srgbClr val="E78A00"/>
              </a:buClr>
              <a:buSzPct val="75000"/>
              <a:buFont typeface="Wingdings" panose="05000000000000000000" pitchFamily="2" charset="2"/>
              <a:buChar char="§"/>
              <a:defRPr/>
            </a:pPr>
            <a:r>
              <a:rPr lang="en-US" sz="2400" b="1" dirty="0">
                <a:solidFill>
                  <a:srgbClr val="000000"/>
                </a:solidFill>
                <a:latin typeface="Calibri" panose="020F0502020204030204" pitchFamily="34" charset="0"/>
                <a:cs typeface="Calibri" panose="020F0502020204030204" pitchFamily="34" charset="0"/>
              </a:rPr>
              <a:t>Review the Logic Model for changes</a:t>
            </a:r>
            <a:r>
              <a:rPr lang="en-US" sz="2400" dirty="0">
                <a:solidFill>
                  <a:srgbClr val="000000"/>
                </a:solidFill>
                <a:latin typeface="Calibri" panose="020F0502020204030204" pitchFamily="34" charset="0"/>
                <a:cs typeface="Calibri" panose="020F0502020204030204" pitchFamily="34" charset="0"/>
              </a:rPr>
              <a:t>. If you need to update your logic model, please request a meeting with Pamela Federline for assistance.</a:t>
            </a: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6413649"/>
            <a:ext cx="642731" cy="407804"/>
          </a:xfrm>
        </p:spPr>
        <p:txBody>
          <a:bodyPr/>
          <a:lstStyle/>
          <a:p>
            <a:fld id="{8C2E478F-E849-4A8C-AF1F-CBCC78A7CBFA}" type="slidenum">
              <a:rPr lang="en-US" smtClean="0"/>
              <a:pPr/>
              <a:t>10</a:t>
            </a:fld>
            <a:endParaRPr lang="en-US" dirty="0"/>
          </a:p>
        </p:txBody>
      </p:sp>
    </p:spTree>
    <p:extLst>
      <p:ext uri="{BB962C8B-B14F-4D97-AF65-F5344CB8AC3E}">
        <p14:creationId xmlns:p14="http://schemas.microsoft.com/office/powerpoint/2010/main" val="399840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11</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Programmatic Requirements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218219" y="895288"/>
            <a:ext cx="11755559" cy="4770408"/>
          </a:xfrm>
          <a:prstGeom prst="rect">
            <a:avLst/>
          </a:prstGeom>
          <a:noFill/>
        </p:spPr>
        <p:txBody>
          <a:bodyPr wrap="square" rtlCol="0">
            <a:spAutoFit/>
          </a:bodyPr>
          <a:lstStyle/>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sz="2000" b="1" dirty="0">
                <a:solidFill>
                  <a:srgbClr val="000000"/>
                </a:solidFill>
                <a:latin typeface="Calibri" panose="020F0502020204030204" pitchFamily="34" charset="0"/>
                <a:cs typeface="Calibri" panose="020F0502020204030204" pitchFamily="34" charset="0"/>
              </a:rPr>
              <a:t>Routine Manager Review </a:t>
            </a:r>
            <a:r>
              <a:rPr lang="en-US" altLang="en-US" sz="2000" dirty="0">
                <a:solidFill>
                  <a:srgbClr val="000000"/>
                </a:solidFill>
                <a:latin typeface="Calibri" panose="020F0502020204030204" pitchFamily="34" charset="0"/>
                <a:cs typeface="Calibri" panose="020F0502020204030204" pitchFamily="34" charset="0"/>
              </a:rPr>
              <a:t>- Review data entered on any existing reports, including external software, to assist with missing data and accuracy prior to submitting reports to P&amp;E. </a:t>
            </a:r>
          </a:p>
          <a:p>
            <a:pPr marL="742950" lvl="1" indent="-285750" fontAlgn="base">
              <a:lnSpc>
                <a:spcPct val="150000"/>
              </a:lnSpc>
              <a:spcBef>
                <a:spcPct val="20000"/>
              </a:spcBef>
              <a:spcAft>
                <a:spcPct val="0"/>
              </a:spcAft>
              <a:buClr>
                <a:srgbClr val="E78A00"/>
              </a:buClr>
              <a:buSzPct val="75000"/>
              <a:buFont typeface="Wingdings" panose="05000000000000000000" pitchFamily="2" charset="2"/>
              <a:buChar char="v"/>
              <a:defRPr/>
            </a:pPr>
            <a:r>
              <a:rPr lang="en-US" altLang="en-US" sz="2000" b="1" dirty="0">
                <a:solidFill>
                  <a:srgbClr val="000000"/>
                </a:solidFill>
                <a:latin typeface="Calibri" panose="020F0502020204030204" pitchFamily="34" charset="0"/>
                <a:cs typeface="Calibri" panose="020F0502020204030204" pitchFamily="34" charset="0"/>
              </a:rPr>
              <a:t>Desktop Monitoring – </a:t>
            </a:r>
            <a:r>
              <a:rPr lang="en-US" altLang="en-US" sz="2000" dirty="0">
                <a:solidFill>
                  <a:srgbClr val="000000"/>
                </a:solidFill>
                <a:latin typeface="Calibri" panose="020F0502020204030204" pitchFamily="34" charset="0"/>
                <a:cs typeface="Calibri" panose="020F0502020204030204" pitchFamily="34" charset="0"/>
              </a:rPr>
              <a:t>Review of program by data </a:t>
            </a:r>
            <a:r>
              <a:rPr lang="en-US" altLang="en-US" sz="2000" b="1" i="1" dirty="0">
                <a:solidFill>
                  <a:srgbClr val="000000"/>
                </a:solidFill>
                <a:latin typeface="Calibri" panose="020F0502020204030204" pitchFamily="34" charset="0"/>
                <a:cs typeface="Calibri" panose="020F0502020204030204" pitchFamily="34" charset="0"/>
              </a:rPr>
              <a:t>prior to </a:t>
            </a:r>
            <a:r>
              <a:rPr lang="en-US" altLang="en-US" sz="2000" dirty="0">
                <a:solidFill>
                  <a:srgbClr val="000000"/>
                </a:solidFill>
                <a:latin typeface="Calibri" panose="020F0502020204030204" pitchFamily="34" charset="0"/>
                <a:cs typeface="Calibri" panose="020F0502020204030204" pitchFamily="34" charset="0"/>
              </a:rPr>
              <a:t>NCPC report submission</a:t>
            </a:r>
          </a:p>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sz="2000" b="1" dirty="0">
                <a:solidFill>
                  <a:srgbClr val="000000"/>
                </a:solidFill>
                <a:latin typeface="Calibri" panose="020F0502020204030204" pitchFamily="34" charset="0"/>
                <a:cs typeface="Calibri" panose="020F0502020204030204" pitchFamily="34" charset="0"/>
              </a:rPr>
              <a:t>Quarterly Reporting – </a:t>
            </a:r>
            <a:r>
              <a:rPr lang="en-US" altLang="en-US" sz="2000" dirty="0">
                <a:solidFill>
                  <a:srgbClr val="000000"/>
                </a:solidFill>
                <a:latin typeface="Calibri" panose="020F0502020204030204" pitchFamily="34" charset="0"/>
                <a:cs typeface="Calibri" panose="020F0502020204030204" pitchFamily="34" charset="0"/>
              </a:rPr>
              <a:t>Report/Narratives/Professional Development review for accuracy </a:t>
            </a:r>
            <a:r>
              <a:rPr lang="en-US" altLang="en-US" sz="2000" b="1" i="1" dirty="0">
                <a:solidFill>
                  <a:srgbClr val="000000"/>
                </a:solidFill>
                <a:latin typeface="Calibri" panose="020F0502020204030204" pitchFamily="34" charset="0"/>
                <a:cs typeface="Calibri" panose="020F0502020204030204" pitchFamily="34" charset="0"/>
              </a:rPr>
              <a:t>before</a:t>
            </a:r>
            <a:r>
              <a:rPr lang="en-US" altLang="en-US" sz="2000" dirty="0">
                <a:solidFill>
                  <a:srgbClr val="000000"/>
                </a:solidFill>
                <a:latin typeface="Calibri" panose="020F0502020204030204" pitchFamily="34" charset="0"/>
                <a:cs typeface="Calibri" panose="020F0502020204030204" pitchFamily="34" charset="0"/>
              </a:rPr>
              <a:t> submission </a:t>
            </a:r>
          </a:p>
          <a:p>
            <a:pPr marL="1143000" lvl="2" indent="-228600" fontAlgn="base">
              <a:spcBef>
                <a:spcPct val="20000"/>
              </a:spcBef>
              <a:spcAft>
                <a:spcPct val="0"/>
              </a:spcAft>
              <a:buClr>
                <a:srgbClr val="E78A00"/>
              </a:buClr>
              <a:buSzPct val="6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After the quarterly reports have been submitted to P&amp;E, DSP</a:t>
            </a:r>
            <a:r>
              <a:rPr lang="en-US" sz="2000" dirty="0">
                <a:solidFill>
                  <a:srgbClr val="FF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staff </a:t>
            </a:r>
            <a:r>
              <a:rPr lang="en-US" sz="2000" b="1" u="sng" dirty="0">
                <a:solidFill>
                  <a:srgbClr val="000000"/>
                </a:solidFill>
                <a:latin typeface="Calibri" panose="020F0502020204030204" pitchFamily="34" charset="0"/>
                <a:cs typeface="Calibri" panose="020F0502020204030204" pitchFamily="34" charset="0"/>
              </a:rPr>
              <a:t>MUST</a:t>
            </a:r>
            <a:r>
              <a:rPr lang="en-US" sz="2000" dirty="0">
                <a:solidFill>
                  <a:srgbClr val="000000"/>
                </a:solidFill>
                <a:latin typeface="Calibri" panose="020F0502020204030204" pitchFamily="34" charset="0"/>
                <a:cs typeface="Calibri" panose="020F0502020204030204" pitchFamily="34" charset="0"/>
              </a:rPr>
              <a:t> notify our team </a:t>
            </a:r>
            <a:r>
              <a:rPr lang="en-US" sz="2000" b="1" i="1" dirty="0">
                <a:solidFill>
                  <a:srgbClr val="000000"/>
                </a:solidFill>
                <a:latin typeface="Calibri" panose="020F0502020204030204" pitchFamily="34" charset="0"/>
                <a:cs typeface="Calibri" panose="020F0502020204030204" pitchFamily="34" charset="0"/>
              </a:rPr>
              <a:t>before</a:t>
            </a:r>
            <a:r>
              <a:rPr lang="en-US" sz="2000" b="1" dirty="0">
                <a:solidFill>
                  <a:srgbClr val="000000"/>
                </a:solidFill>
                <a:latin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cs typeface="Calibri" panose="020F0502020204030204" pitchFamily="34" charset="0"/>
              </a:rPr>
              <a:t>making changes to data in the current or prior quarters. </a:t>
            </a:r>
            <a:r>
              <a:rPr lang="en-US" sz="2000" i="1" dirty="0">
                <a:solidFill>
                  <a:srgbClr val="000000"/>
                </a:solidFill>
                <a:latin typeface="Calibri" panose="020F0502020204030204" pitchFamily="34" charset="0"/>
                <a:cs typeface="Calibri" panose="020F0502020204030204" pitchFamily="34" charset="0"/>
              </a:rPr>
              <a:t>This is particularly important for prior quarter data already submitted to NCPC. </a:t>
            </a:r>
            <a:r>
              <a:rPr lang="en-US" sz="2000" b="1" i="1" dirty="0">
                <a:solidFill>
                  <a:srgbClr val="000000"/>
                </a:solidFill>
                <a:latin typeface="Calibri" panose="020F0502020204030204" pitchFamily="34" charset="0"/>
                <a:cs typeface="Calibri" panose="020F0502020204030204" pitchFamily="34" charset="0"/>
              </a:rPr>
              <a:t>At year-end, staff may not make any changes to data without prior authorization and review with P&amp;E staff. </a:t>
            </a:r>
          </a:p>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sz="2000" b="1" dirty="0">
                <a:solidFill>
                  <a:srgbClr val="000000"/>
                </a:solidFill>
                <a:latin typeface="Calibri" panose="020F0502020204030204" pitchFamily="34" charset="0"/>
                <a:cs typeface="Calibri" panose="020F0502020204030204" pitchFamily="34" charset="0"/>
              </a:rPr>
              <a:t>Documentation</a:t>
            </a:r>
            <a:r>
              <a:rPr lang="en-US" altLang="en-US" sz="2000" dirty="0">
                <a:solidFill>
                  <a:srgbClr val="000000"/>
                </a:solidFill>
                <a:latin typeface="Calibri" panose="020F0502020204030204" pitchFamily="34" charset="0"/>
                <a:cs typeface="Calibri" panose="020F0502020204030204" pitchFamily="34" charset="0"/>
              </a:rPr>
              <a:t>—For needed items, see the Grant Requirements. Send to your </a:t>
            </a:r>
            <a:r>
              <a:rPr lang="en-US" altLang="en-US" sz="2000" b="1" dirty="0">
                <a:solidFill>
                  <a:srgbClr val="000000"/>
                </a:solidFill>
                <a:latin typeface="Calibri" panose="020F0502020204030204" pitchFamily="34" charset="0"/>
                <a:cs typeface="Calibri" panose="020F0502020204030204" pitchFamily="34" charset="0"/>
              </a:rPr>
              <a:t>assigned QA Specialist</a:t>
            </a:r>
            <a:r>
              <a:rPr lang="en-US" altLang="en-US" sz="2000" dirty="0">
                <a:solidFill>
                  <a:srgbClr val="000000"/>
                </a:solidFill>
                <a:latin typeface="Calibri" panose="020F0502020204030204" pitchFamily="34" charset="0"/>
                <a:cs typeface="Calibri" panose="020F0502020204030204" pitchFamily="34" charset="0"/>
              </a:rPr>
              <a:t>; submit all supporting files/data (i.e., </a:t>
            </a:r>
            <a:r>
              <a:rPr lang="en-US" altLang="en-US" sz="2000" dirty="0">
                <a:solidFill>
                  <a:srgbClr val="000000"/>
                </a:solidFill>
                <a:highlight>
                  <a:srgbClr val="FFFF00"/>
                </a:highlight>
                <a:latin typeface="Calibri" panose="020F0502020204030204" pitchFamily="34" charset="0"/>
                <a:cs typeface="Calibri" panose="020F0502020204030204" pitchFamily="34" charset="0"/>
              </a:rPr>
              <a:t>Absolutely no data </a:t>
            </a:r>
            <a:r>
              <a:rPr lang="en-US" altLang="en-US" sz="2000" dirty="0">
                <a:solidFill>
                  <a:srgbClr val="000000"/>
                </a:solidFill>
                <a:latin typeface="Calibri" panose="020F0502020204030204" pitchFamily="34" charset="0"/>
                <a:cs typeface="Calibri" panose="020F0502020204030204" pitchFamily="34" charset="0"/>
              </a:rPr>
              <a:t>.pdf). </a:t>
            </a:r>
            <a:r>
              <a:rPr lang="en-US" altLang="en-US" sz="2000" b="1" dirty="0">
                <a:solidFill>
                  <a:srgbClr val="000000"/>
                </a:solidFill>
                <a:latin typeface="Calibri" panose="020F0502020204030204" pitchFamily="34" charset="0"/>
                <a:cs typeface="Calibri" panose="020F0502020204030204" pitchFamily="34" charset="0"/>
              </a:rPr>
              <a:t>If you have questions, please ASK</a:t>
            </a:r>
            <a:r>
              <a:rPr lang="en-US" altLang="en-US" sz="2000" dirty="0">
                <a:solidFill>
                  <a:srgbClr val="000000"/>
                </a:solidFill>
                <a:latin typeface="Calibri" panose="020F0502020204030204" pitchFamily="34" charset="0"/>
                <a:cs typeface="Calibri" panose="020F0502020204030204" pitchFamily="34" charset="0"/>
              </a:rPr>
              <a:t>. </a:t>
            </a:r>
          </a:p>
          <a:p>
            <a:pPr marL="742950" lvl="1" indent="-285750" fontAlgn="base">
              <a:spcBef>
                <a:spcPct val="20000"/>
              </a:spcBef>
              <a:spcAft>
                <a:spcPct val="0"/>
              </a:spcAft>
              <a:buClr>
                <a:srgbClr val="E78A00"/>
              </a:buClr>
              <a:buSzPct val="75000"/>
              <a:buFont typeface="Wingdings" panose="05000000000000000000" pitchFamily="2" charset="2"/>
              <a:buChar char="v"/>
              <a:defRPr/>
            </a:pPr>
            <a:r>
              <a:rPr lang="en-US" altLang="en-US" sz="2000" b="1" dirty="0">
                <a:solidFill>
                  <a:srgbClr val="000000"/>
                </a:solidFill>
                <a:latin typeface="Calibri" panose="020F0502020204030204" pitchFamily="34" charset="0"/>
                <a:cs typeface="Calibri" panose="020F0502020204030204" pitchFamily="34" charset="0"/>
              </a:rPr>
              <a:t>Formal Site Visits </a:t>
            </a:r>
            <a:r>
              <a:rPr lang="en-US" altLang="en-US" sz="2000" dirty="0">
                <a:solidFill>
                  <a:srgbClr val="000000"/>
                </a:solidFill>
                <a:latin typeface="Calibri" panose="020F0502020204030204" pitchFamily="34" charset="0"/>
                <a:cs typeface="Calibri" panose="020F0502020204030204" pitchFamily="34" charset="0"/>
              </a:rPr>
              <a:t>– A few in January, predominantly February to early March </a:t>
            </a:r>
          </a:p>
          <a:p>
            <a:pPr lvl="2" fontAlgn="base">
              <a:lnSpc>
                <a:spcPct val="150000"/>
              </a:lnSpc>
              <a:spcBef>
                <a:spcPct val="20000"/>
              </a:spcBef>
              <a:spcAft>
                <a:spcPct val="0"/>
              </a:spcAft>
              <a:buClr>
                <a:srgbClr val="E78A00"/>
              </a:buClr>
              <a:buSzPct val="65000"/>
              <a:defRPr/>
            </a:pPr>
            <a:endParaRPr lang="en-US" altLang="en-US"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73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12</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Assigned Quality Assurance Specialists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787424" y="1271300"/>
            <a:ext cx="4431121" cy="3060838"/>
          </a:xfrm>
          <a:prstGeom prst="rect">
            <a:avLst/>
          </a:prstGeom>
          <a:noFill/>
        </p:spPr>
        <p:txBody>
          <a:bodyPr wrap="square" rtlCol="0">
            <a:spAutoFit/>
          </a:bodyPr>
          <a:lstStyle/>
          <a:p>
            <a:pPr lvl="2" indent="-452438" fontAlgn="base">
              <a:lnSpc>
                <a:spcPct val="150000"/>
              </a:lnSpc>
              <a:spcBef>
                <a:spcPct val="20000"/>
              </a:spcBef>
              <a:spcAft>
                <a:spcPct val="0"/>
              </a:spcAft>
              <a:buClr>
                <a:srgbClr val="E78A00"/>
              </a:buClr>
              <a:buSzPct val="65000"/>
              <a:defRPr/>
            </a:pPr>
            <a:r>
              <a:rPr lang="en-US" altLang="en-US" sz="2000" b="1" dirty="0">
                <a:solidFill>
                  <a:srgbClr val="000000"/>
                </a:solidFill>
                <a:latin typeface="Calibri" panose="020F0502020204030204" pitchFamily="34" charset="0"/>
                <a:cs typeface="Calibri" panose="020F0502020204030204" pitchFamily="34" charset="0"/>
              </a:rPr>
              <a:t>Heather Gallagher</a:t>
            </a:r>
            <a:r>
              <a:rPr lang="en-US" altLang="en-US" sz="2000" dirty="0">
                <a:solidFill>
                  <a:srgbClr val="000000"/>
                </a:solidFill>
                <a:latin typeface="Calibri" panose="020F0502020204030204" pitchFamily="34" charset="0"/>
                <a:cs typeface="Calibri" panose="020F0502020204030204" pitchFamily="34" charset="0"/>
              </a:rPr>
              <a:t>: </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CCR&amp;R</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Child Care Health Consultants</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Parents for Higher Education** (including SSRS)</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Hoke County Evaluations</a:t>
            </a:r>
            <a:endParaRPr lang="en-US" altLang="en-US" sz="3200" i="1" dirty="0">
              <a:solidFill>
                <a:srgbClr val="00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EBACAE61-24EE-48EC-9716-33152D5089EB}"/>
              </a:ext>
            </a:extLst>
          </p:cNvPr>
          <p:cNvSpPr txBox="1"/>
          <p:nvPr/>
        </p:nvSpPr>
        <p:spPr>
          <a:xfrm>
            <a:off x="5857021" y="1271300"/>
            <a:ext cx="4931052" cy="3645613"/>
          </a:xfrm>
          <a:prstGeom prst="rect">
            <a:avLst/>
          </a:prstGeom>
          <a:noFill/>
        </p:spPr>
        <p:txBody>
          <a:bodyPr wrap="square" rtlCol="0">
            <a:spAutoFit/>
          </a:bodyPr>
          <a:lstStyle/>
          <a:p>
            <a:pPr lvl="2" indent="-452438" fontAlgn="base">
              <a:lnSpc>
                <a:spcPct val="150000"/>
              </a:lnSpc>
              <a:spcBef>
                <a:spcPct val="20000"/>
              </a:spcBef>
              <a:spcAft>
                <a:spcPct val="0"/>
              </a:spcAft>
              <a:buClr>
                <a:srgbClr val="E78A00"/>
              </a:buClr>
              <a:buSzPct val="65000"/>
              <a:defRPr/>
            </a:pPr>
            <a:r>
              <a:rPr lang="en-US" altLang="en-US" sz="2000" b="1" dirty="0">
                <a:solidFill>
                  <a:srgbClr val="000000"/>
                </a:solidFill>
                <a:latin typeface="Calibri" panose="020F0502020204030204" pitchFamily="34" charset="0"/>
                <a:cs typeface="Calibri" panose="020F0502020204030204" pitchFamily="34" charset="0"/>
              </a:rPr>
              <a:t>Steven Gipson</a:t>
            </a:r>
            <a:r>
              <a:rPr lang="en-US" altLang="en-US" sz="2000" dirty="0">
                <a:solidFill>
                  <a:srgbClr val="000000"/>
                </a:solidFill>
                <a:latin typeface="Calibri" panose="020F0502020204030204" pitchFamily="34" charset="0"/>
                <a:cs typeface="Calibri" panose="020F0502020204030204" pitchFamily="34" charset="0"/>
              </a:rPr>
              <a:t>: </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Community Engagement**</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Dolly Parton Imagination Library</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Family Connects</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Kaleidoscope Play &amp; Learn**</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Learning Library**</a:t>
            </a:r>
          </a:p>
          <a:p>
            <a:pPr lvl="2" indent="-452438" fontAlgn="base">
              <a:lnSpc>
                <a:spcPct val="150000"/>
              </a:lnSpc>
              <a:spcBef>
                <a:spcPct val="20000"/>
              </a:spcBef>
              <a:spcAft>
                <a:spcPct val="0"/>
              </a:spcAft>
              <a:buClr>
                <a:srgbClr val="E78A00"/>
              </a:buClr>
              <a:buSzPct val="65000"/>
              <a:buFont typeface="Wingdings" panose="05000000000000000000" pitchFamily="2" charset="2"/>
              <a:buChar char="v"/>
              <a:defRPr/>
            </a:pPr>
            <a:r>
              <a:rPr lang="en-US" altLang="en-US" sz="2000" dirty="0">
                <a:solidFill>
                  <a:srgbClr val="000000"/>
                </a:solidFill>
                <a:latin typeface="Calibri" panose="020F0502020204030204" pitchFamily="34" charset="0"/>
                <a:cs typeface="Calibri" panose="020F0502020204030204" pitchFamily="34" charset="0"/>
              </a:rPr>
              <a:t>Statewide Contracts as applicable</a:t>
            </a:r>
            <a:endParaRPr lang="en-US" altLang="en-US" sz="3200" i="1"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A4893C2-7E6E-4A16-8C31-0F5807984355}"/>
              </a:ext>
            </a:extLst>
          </p:cNvPr>
          <p:cNvSpPr txBox="1"/>
          <p:nvPr/>
        </p:nvSpPr>
        <p:spPr>
          <a:xfrm>
            <a:off x="2327562" y="4969759"/>
            <a:ext cx="7536873" cy="646331"/>
          </a:xfrm>
          <a:prstGeom prst="rect">
            <a:avLst/>
          </a:prstGeom>
          <a:noFill/>
        </p:spPr>
        <p:txBody>
          <a:bodyPr wrap="square" rtlCol="0">
            <a:spAutoFit/>
          </a:bodyPr>
          <a:lstStyle/>
          <a:p>
            <a:r>
              <a:rPr lang="en-US" i="1" dirty="0"/>
              <a:t>**Denotes programs using PMM Salesforce Platform. Steven is the primary support for troubleshooting PMM modules. </a:t>
            </a:r>
          </a:p>
        </p:txBody>
      </p:sp>
    </p:spTree>
    <p:extLst>
      <p:ext uri="{BB962C8B-B14F-4D97-AF65-F5344CB8AC3E}">
        <p14:creationId xmlns:p14="http://schemas.microsoft.com/office/powerpoint/2010/main" val="3338792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13</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Programmatic Requirements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120073" y="1471901"/>
            <a:ext cx="11149772" cy="3807837"/>
          </a:xfrm>
          <a:prstGeom prst="rect">
            <a:avLst/>
          </a:prstGeom>
          <a:noFill/>
        </p:spPr>
        <p:txBody>
          <a:bodyPr wrap="square" rtlCol="0">
            <a:spAutoFit/>
          </a:bodyPr>
          <a:lstStyle/>
          <a:p>
            <a:pPr lvl="2" algn="ctr" fontAlgn="base">
              <a:lnSpc>
                <a:spcPct val="150000"/>
              </a:lnSpc>
              <a:spcBef>
                <a:spcPct val="20000"/>
              </a:spcBef>
              <a:spcAft>
                <a:spcPct val="0"/>
              </a:spcAft>
              <a:buClr>
                <a:srgbClr val="E78A00"/>
              </a:buClr>
              <a:buSzPct val="65000"/>
              <a:defRPr/>
            </a:pPr>
            <a:r>
              <a:rPr lang="en-US" altLang="en-US" sz="3200" i="1" dirty="0">
                <a:solidFill>
                  <a:srgbClr val="000000"/>
                </a:solidFill>
                <a:latin typeface="Calibri" panose="020F0502020204030204" pitchFamily="34" charset="0"/>
                <a:cs typeface="Calibri" panose="020F0502020204030204" pitchFamily="34" charset="0"/>
              </a:rPr>
              <a:t>The new Contract Management Data System deployed for the NCPC Annual Submission of Activities deployed </a:t>
            </a:r>
          </a:p>
          <a:p>
            <a:pPr lvl="2" algn="ctr" fontAlgn="base">
              <a:lnSpc>
                <a:spcPct val="150000"/>
              </a:lnSpc>
              <a:spcBef>
                <a:spcPct val="20000"/>
              </a:spcBef>
              <a:spcAft>
                <a:spcPct val="0"/>
              </a:spcAft>
              <a:buClr>
                <a:srgbClr val="E78A00"/>
              </a:buClr>
              <a:buSzPct val="65000"/>
              <a:defRPr/>
            </a:pPr>
            <a:r>
              <a:rPr lang="en-US" altLang="en-US" sz="3200" i="1" dirty="0">
                <a:solidFill>
                  <a:srgbClr val="000000"/>
                </a:solidFill>
                <a:latin typeface="Calibri" panose="020F0502020204030204" pitchFamily="34" charset="0"/>
                <a:cs typeface="Calibri" panose="020F0502020204030204" pitchFamily="34" charset="0"/>
              </a:rPr>
              <a:t>Reporting requirements were updated for most programs and will require training and patience during the transition – especially during the first few quarters. </a:t>
            </a:r>
          </a:p>
        </p:txBody>
      </p:sp>
    </p:spTree>
    <p:extLst>
      <p:ext uri="{BB962C8B-B14F-4D97-AF65-F5344CB8AC3E}">
        <p14:creationId xmlns:p14="http://schemas.microsoft.com/office/powerpoint/2010/main" val="3808887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14</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Programmatic Requirements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0" y="895288"/>
            <a:ext cx="11149772" cy="4540923"/>
          </a:xfrm>
          <a:prstGeom prst="rect">
            <a:avLst/>
          </a:prstGeom>
          <a:noFill/>
        </p:spPr>
        <p:txBody>
          <a:bodyPr wrap="square" rtlCol="0">
            <a:spAutoFit/>
          </a:bodyPr>
          <a:lstStyle/>
          <a:p>
            <a:pPr lvl="2" fontAlgn="base">
              <a:lnSpc>
                <a:spcPct val="150000"/>
              </a:lnSpc>
              <a:spcBef>
                <a:spcPct val="20000"/>
              </a:spcBef>
              <a:spcAft>
                <a:spcPct val="0"/>
              </a:spcAft>
              <a:buClr>
                <a:srgbClr val="E78A00"/>
              </a:buClr>
              <a:buSzPct val="65000"/>
              <a:defRPr/>
            </a:pPr>
            <a:r>
              <a:rPr lang="en-US" altLang="en-US" sz="2400" dirty="0">
                <a:solidFill>
                  <a:srgbClr val="000000"/>
                </a:solidFill>
                <a:latin typeface="Calibri" panose="020F0502020204030204" pitchFamily="34" charset="0"/>
                <a:cs typeface="Calibri" panose="020F0502020204030204" pitchFamily="34" charset="0"/>
              </a:rPr>
              <a:t>Evidence-Based, Evidence-Informed practices are now referred to as </a:t>
            </a:r>
            <a:r>
              <a:rPr lang="en-US" altLang="en-US" sz="2400" b="1" dirty="0">
                <a:solidFill>
                  <a:srgbClr val="000000"/>
                </a:solidFill>
                <a:latin typeface="Calibri" panose="020F0502020204030204" pitchFamily="34" charset="0"/>
                <a:cs typeface="Calibri" panose="020F0502020204030204" pitchFamily="34" charset="0"/>
              </a:rPr>
              <a:t>SMART SOLUTIONS</a:t>
            </a:r>
            <a:r>
              <a:rPr lang="en-US" altLang="en-US" sz="2400" dirty="0">
                <a:solidFill>
                  <a:srgbClr val="000000"/>
                </a:solidFill>
                <a:latin typeface="Calibri" panose="020F0502020204030204" pitchFamily="34" charset="0"/>
                <a:cs typeface="Calibri" panose="020F0502020204030204" pitchFamily="34" charset="0"/>
              </a:rPr>
              <a:t>. The Contract Activity Descriptions are standardized and have only a few local modifications allowed based on how programs are delivered, the target population(s), and budget, for example. </a:t>
            </a:r>
          </a:p>
          <a:p>
            <a:pPr lvl="2" fontAlgn="base">
              <a:lnSpc>
                <a:spcPct val="150000"/>
              </a:lnSpc>
              <a:spcBef>
                <a:spcPct val="20000"/>
              </a:spcBef>
              <a:spcAft>
                <a:spcPct val="0"/>
              </a:spcAft>
              <a:buClr>
                <a:srgbClr val="E78A00"/>
              </a:buClr>
              <a:buSzPct val="65000"/>
              <a:defRPr/>
            </a:pPr>
            <a:r>
              <a:rPr lang="en-US" altLang="en-US" sz="2400" dirty="0">
                <a:solidFill>
                  <a:srgbClr val="000000"/>
                </a:solidFill>
                <a:latin typeface="Calibri" panose="020F0502020204030204" pitchFamily="34" charset="0"/>
                <a:cs typeface="Calibri" panose="020F0502020204030204" pitchFamily="34" charset="0"/>
              </a:rPr>
              <a:t>Every program has a Smart Solutions related webpage outlining details about the solution, its research, related evaluation expectations, and more. Programs can have more than one solution. For example, CCR&amp;R has 12 solutions, CCHC has 3, etc. Programs may have more than one data template. </a:t>
            </a:r>
          </a:p>
        </p:txBody>
      </p:sp>
    </p:spTree>
    <p:extLst>
      <p:ext uri="{BB962C8B-B14F-4D97-AF65-F5344CB8AC3E}">
        <p14:creationId xmlns:p14="http://schemas.microsoft.com/office/powerpoint/2010/main" val="69831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22704B-EC58-43AA-A3C7-4B60ECA3635D}"/>
              </a:ext>
            </a:extLst>
          </p:cNvPr>
          <p:cNvSpPr txBox="1"/>
          <p:nvPr/>
        </p:nvSpPr>
        <p:spPr>
          <a:xfrm>
            <a:off x="1" y="2205317"/>
            <a:ext cx="12191999" cy="707886"/>
          </a:xfrm>
          <a:prstGeom prst="rect">
            <a:avLst/>
          </a:prstGeom>
          <a:noFill/>
        </p:spPr>
        <p:txBody>
          <a:bodyPr wrap="square" rtlCol="0">
            <a:spAutoFit/>
          </a:bodyPr>
          <a:lstStyle/>
          <a:p>
            <a:pPr algn="ctr"/>
            <a:r>
              <a:rPr lang="en-US" altLang="en-US" sz="4000" b="1" dirty="0">
                <a:solidFill>
                  <a:srgbClr val="0082C8"/>
                </a:solidFill>
                <a:latin typeface="Calibri" panose="020F0502020204030204" pitchFamily="34" charset="0"/>
                <a:ea typeface="+mj-ea"/>
                <a:cs typeface="Calibri" panose="020F0502020204030204" pitchFamily="34" charset="0"/>
                <a:hlinkClick r:id="rId4">
                  <a:extLst>
                    <a:ext uri="{A12FA001-AC4F-418D-AE19-62706E023703}">
                      <ahyp:hlinkClr xmlns:ahyp="http://schemas.microsoft.com/office/drawing/2018/hyperlinkcolor" val="tx"/>
                    </a:ext>
                  </a:extLst>
                </a:hlinkClick>
              </a:rPr>
              <a:t>CDMS – A New Way to Report Data</a:t>
            </a:r>
            <a:endParaRPr lang="en-US" sz="4000" dirty="0">
              <a:solidFill>
                <a:srgbClr val="0082C8"/>
              </a:solidFill>
            </a:endParaRPr>
          </a:p>
        </p:txBody>
      </p:sp>
    </p:spTree>
    <p:extLst>
      <p:ext uri="{BB962C8B-B14F-4D97-AF65-F5344CB8AC3E}">
        <p14:creationId xmlns:p14="http://schemas.microsoft.com/office/powerpoint/2010/main" val="222449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Services and Support</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216562" y="1450558"/>
            <a:ext cx="10276114" cy="3696129"/>
          </a:xfrm>
        </p:spPr>
        <p:txBody>
          <a:bodyPr>
            <a:noAutofit/>
          </a:bodyPr>
          <a:lstStyle/>
          <a:p>
            <a:pPr marL="742950" lvl="1" indent="-28575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3200" dirty="0">
                <a:solidFill>
                  <a:srgbClr val="000000"/>
                </a:solidFill>
                <a:latin typeface="Calibri" panose="020F0502020204030204" pitchFamily="34" charset="0"/>
                <a:cs typeface="Calibri" panose="020F0502020204030204" pitchFamily="34" charset="0"/>
              </a:rPr>
              <a:t>Let us know what services your Quality Assurance staff can provide to help you succeed in</a:t>
            </a:r>
            <a:r>
              <a:rPr lang="en-US" sz="3200" dirty="0">
                <a:solidFill>
                  <a:srgbClr val="FF0000"/>
                </a:solidFill>
                <a:latin typeface="Calibri" panose="020F0502020204030204" pitchFamily="34" charset="0"/>
                <a:cs typeface="Calibri" panose="020F0502020204030204" pitchFamily="34" charset="0"/>
              </a:rPr>
              <a:t> </a:t>
            </a:r>
            <a:r>
              <a:rPr lang="en-US" sz="3200" dirty="0">
                <a:solidFill>
                  <a:srgbClr val="000000"/>
                </a:solidFill>
                <a:latin typeface="Calibri" panose="020F0502020204030204" pitchFamily="34" charset="0"/>
                <a:cs typeface="Calibri" panose="020F0502020204030204" pitchFamily="34" charset="0"/>
              </a:rPr>
              <a:t>implementing your program/activity.</a:t>
            </a:r>
          </a:p>
          <a:p>
            <a:pPr marL="742950" lvl="1" indent="-28575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3200" dirty="0">
                <a:solidFill>
                  <a:srgbClr val="000000"/>
                </a:solidFill>
                <a:latin typeface="Calibri" panose="020F0502020204030204" pitchFamily="34" charset="0"/>
                <a:cs typeface="Calibri" panose="020F0502020204030204" pitchFamily="34" charset="0"/>
              </a:rPr>
              <a:t>Please ask for help </a:t>
            </a:r>
            <a:r>
              <a:rPr lang="en-US" sz="3200" b="1" u="sng" dirty="0">
                <a:solidFill>
                  <a:srgbClr val="000000"/>
                </a:solidFill>
                <a:latin typeface="Calibri" panose="020F0502020204030204" pitchFamily="34" charset="0"/>
                <a:cs typeface="Calibri" panose="020F0502020204030204" pitchFamily="34" charset="0"/>
              </a:rPr>
              <a:t>before</a:t>
            </a:r>
            <a:r>
              <a:rPr lang="en-US" sz="3200" dirty="0">
                <a:solidFill>
                  <a:srgbClr val="000000"/>
                </a:solidFill>
                <a:latin typeface="Calibri" panose="020F0502020204030204" pitchFamily="34" charset="0"/>
                <a:cs typeface="Calibri" panose="020F0502020204030204" pitchFamily="34" charset="0"/>
              </a:rPr>
              <a:t> reports are due, including additional training in how to complete the program spreadsheet if applicable.  We can provide 1:1 training for staff if needed – particularly for new staff or those with new reporting responsibilities. </a:t>
            </a:r>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2202147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36163" y="504142"/>
            <a:ext cx="8824404" cy="836694"/>
          </a:xfrm>
        </p:spPr>
        <p:txBody>
          <a:bodyPr>
            <a:noAutofit/>
          </a:bodyPr>
          <a:lstStyle/>
          <a:p>
            <a:r>
              <a:rPr lang="en-US" sz="4000" cap="none" dirty="0">
                <a:solidFill>
                  <a:srgbClr val="0082C8"/>
                </a:solidFill>
              </a:rPr>
              <a:t>Services and Support</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216562" y="1450558"/>
            <a:ext cx="10276114" cy="3696129"/>
          </a:xfrm>
        </p:spPr>
        <p:txBody>
          <a:bodyPr>
            <a:noAutofit/>
          </a:bodyPr>
          <a:lstStyle/>
          <a:p>
            <a:pPr marL="742950" lvl="1" indent="-28575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3200" dirty="0">
                <a:solidFill>
                  <a:srgbClr val="000000"/>
                </a:solidFill>
                <a:latin typeface="Calibri" panose="020F0502020204030204" pitchFamily="34" charset="0"/>
                <a:cs typeface="Calibri" panose="020F0502020204030204" pitchFamily="34" charset="0"/>
              </a:rPr>
              <a:t>Best practice is to summarize data </a:t>
            </a:r>
            <a:r>
              <a:rPr lang="en-US" sz="3200" b="1" dirty="0">
                <a:solidFill>
                  <a:srgbClr val="000000"/>
                </a:solidFill>
                <a:latin typeface="Calibri" panose="020F0502020204030204" pitchFamily="34" charset="0"/>
                <a:cs typeface="Calibri" panose="020F0502020204030204" pitchFamily="34" charset="0"/>
              </a:rPr>
              <a:t>monthly</a:t>
            </a:r>
            <a:r>
              <a:rPr lang="en-US" sz="3200" dirty="0">
                <a:solidFill>
                  <a:srgbClr val="000000"/>
                </a:solidFill>
                <a:latin typeface="Calibri" panose="020F0502020204030204" pitchFamily="34" charset="0"/>
                <a:cs typeface="Calibri" panose="020F0502020204030204" pitchFamily="34" charset="0"/>
              </a:rPr>
              <a:t> rather than waiting until the end of each quarter, particularly for larger programs with more participants. </a:t>
            </a:r>
          </a:p>
          <a:p>
            <a:pPr marL="742950" lvl="1" indent="-28575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3200" dirty="0">
                <a:solidFill>
                  <a:srgbClr val="000000"/>
                </a:solidFill>
                <a:latin typeface="Calibri" panose="020F0502020204030204" pitchFamily="34" charset="0"/>
                <a:cs typeface="Calibri" panose="020F0502020204030204" pitchFamily="34" charset="0"/>
              </a:rPr>
              <a:t>While the manner in which data is summarized and reported is different, supporting documentation for each quarter is still required for monitoring and quality assurance of information submitted. </a:t>
            </a:r>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424419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3E4BD-8E5E-4932-A663-E0E4AA1C2E44}"/>
              </a:ext>
            </a:extLst>
          </p:cNvPr>
          <p:cNvSpPr>
            <a:spLocks noGrp="1"/>
          </p:cNvSpPr>
          <p:nvPr>
            <p:ph type="body" sz="half" idx="2"/>
          </p:nvPr>
        </p:nvSpPr>
        <p:spPr>
          <a:xfrm>
            <a:off x="913077" y="1437143"/>
            <a:ext cx="9242978" cy="3162565"/>
          </a:xfrm>
        </p:spPr>
        <p:txBody>
          <a:bodyPr>
            <a:normAutofit fontScale="92500"/>
          </a:bodyPr>
          <a:lstStyle/>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2800" dirty="0">
                <a:solidFill>
                  <a:srgbClr val="000000"/>
                </a:solidFill>
                <a:latin typeface="Calibri" panose="020F0502020204030204" pitchFamily="34" charset="0"/>
                <a:cs typeface="Calibri" panose="020F0502020204030204" pitchFamily="34" charset="0"/>
              </a:rPr>
              <a:t>Please send all documentation via email to your assigned Quality Assurance Specialist – or use agreed upon folders available in shared drives. </a:t>
            </a:r>
            <a:r>
              <a:rPr lang="en-US" sz="2800" i="1" dirty="0">
                <a:solidFill>
                  <a:srgbClr val="000000"/>
                </a:solidFill>
                <a:latin typeface="Calibri" panose="020F0502020204030204" pitchFamily="34" charset="0"/>
                <a:cs typeface="Calibri" panose="020F0502020204030204" pitchFamily="34" charset="0"/>
              </a:rPr>
              <a:t>Please make sure your specialist has access to    the folder(s).</a:t>
            </a:r>
          </a:p>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r>
              <a:rPr lang="en-US" sz="2800" dirty="0">
                <a:solidFill>
                  <a:srgbClr val="000000"/>
                </a:solidFill>
                <a:latin typeface="Calibri" panose="020F0502020204030204" pitchFamily="34" charset="0"/>
                <a:cs typeface="Calibri" panose="020F0502020204030204" pitchFamily="34" charset="0"/>
              </a:rPr>
              <a:t>If you use a survey, please work with P&amp;E to create the survey   in an approved format using Qualtrics unless your program is set up for Salesforce auto-surveys to participants.</a:t>
            </a:r>
          </a:p>
          <a:p>
            <a:pPr marL="342900" lvl="0" indent="-342900" eaLnBrk="0" fontAlgn="base" hangingPunct="0">
              <a:lnSpc>
                <a:spcPct val="100000"/>
              </a:lnSpc>
              <a:spcBef>
                <a:spcPct val="20000"/>
              </a:spcBef>
              <a:spcAft>
                <a:spcPct val="0"/>
              </a:spcAft>
              <a:buClr>
                <a:srgbClr val="E78A00"/>
              </a:buClr>
              <a:buSzPct val="75000"/>
              <a:buFont typeface="Wingdings" panose="05000000000000000000" pitchFamily="2" charset="2"/>
              <a:buChar char="v"/>
              <a:defRPr/>
            </a:pPr>
            <a:endParaRPr lang="en-US" sz="2800" dirty="0">
              <a:solidFill>
                <a:srgbClr val="000000"/>
              </a:solidFill>
              <a:latin typeface="Calibri" panose="020F0502020204030204" pitchFamily="34" charset="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B7E8B750-356B-47FA-A136-30DAAC4BCC52}"/>
              </a:ext>
            </a:extLst>
          </p:cNvPr>
          <p:cNvPicPr>
            <a:picLocks noChangeAspect="1"/>
          </p:cNvPicPr>
          <p:nvPr/>
        </p:nvPicPr>
        <p:blipFill>
          <a:blip r:embed="rId4"/>
          <a:stretch>
            <a:fillRect/>
          </a:stretch>
        </p:blipFill>
        <p:spPr>
          <a:xfrm>
            <a:off x="9778007" y="2075571"/>
            <a:ext cx="1877731" cy="1353429"/>
          </a:xfrm>
          <a:prstGeom prst="rect">
            <a:avLst/>
          </a:prstGeom>
        </p:spPr>
      </p:pic>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913077" y="540689"/>
            <a:ext cx="10474807" cy="587876"/>
          </a:xfrm>
        </p:spPr>
        <p:txBody>
          <a:bodyPr>
            <a:normAutofit/>
          </a:bodyPr>
          <a:lstStyle/>
          <a:p>
            <a:r>
              <a:rPr lang="en-US" altLang="en-US" sz="3600" cap="none" dirty="0">
                <a:solidFill>
                  <a:srgbClr val="0070C0"/>
                </a:solidFill>
                <a:latin typeface="Calibri" panose="020F0502020204030204" pitchFamily="34" charset="0"/>
                <a:cs typeface="Calibri" panose="020F0502020204030204" pitchFamily="34" charset="0"/>
              </a:rPr>
              <a:t>Documentation</a:t>
            </a:r>
            <a:endParaRPr lang="en-US" dirty="0"/>
          </a:p>
        </p:txBody>
      </p:sp>
    </p:spTree>
    <p:extLst>
      <p:ext uri="{BB962C8B-B14F-4D97-AF65-F5344CB8AC3E}">
        <p14:creationId xmlns:p14="http://schemas.microsoft.com/office/powerpoint/2010/main" val="343078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19</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Annual Impact Report / 990 Reporting</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880658" y="1208170"/>
            <a:ext cx="10430682" cy="3286925"/>
          </a:xfrm>
          <a:prstGeom prst="rect">
            <a:avLst/>
          </a:prstGeom>
          <a:noFill/>
        </p:spPr>
        <p:txBody>
          <a:bodyPr wrap="square" rtlCol="0">
            <a:spAutoFit/>
          </a:bodyPr>
          <a:lstStyle/>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altLang="en-US" sz="2800" dirty="0">
                <a:solidFill>
                  <a:srgbClr val="000000"/>
                </a:solidFill>
                <a:latin typeface="Calibri" panose="020F0502020204030204" pitchFamily="34" charset="0"/>
                <a:cs typeface="Calibri" panose="020F0502020204030204" pitchFamily="34" charset="0"/>
              </a:rPr>
              <a:t>Your narratives and success stories are </a:t>
            </a:r>
            <a:r>
              <a:rPr lang="en-US" altLang="en-US" sz="2800" b="1" u="sng" dirty="0">
                <a:solidFill>
                  <a:srgbClr val="000000"/>
                </a:solidFill>
                <a:latin typeface="Calibri" panose="020F0502020204030204" pitchFamily="34" charset="0"/>
                <a:cs typeface="Calibri" panose="020F0502020204030204" pitchFamily="34" charset="0"/>
              </a:rPr>
              <a:t>VERY </a:t>
            </a:r>
            <a:r>
              <a:rPr lang="en-US" altLang="en-US" sz="2800" dirty="0">
                <a:solidFill>
                  <a:srgbClr val="000000"/>
                </a:solidFill>
                <a:latin typeface="Calibri" panose="020F0502020204030204" pitchFamily="34" charset="0"/>
                <a:cs typeface="Calibri" panose="020F0502020204030204" pitchFamily="34" charset="0"/>
              </a:rPr>
              <a:t>important for both annual reporting and in telling the story of the work we all do through Impact Reports. </a:t>
            </a:r>
          </a:p>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altLang="en-US" sz="2800" dirty="0">
                <a:solidFill>
                  <a:srgbClr val="000000"/>
                </a:solidFill>
                <a:latin typeface="Calibri" panose="020F0502020204030204" pitchFamily="34" charset="0"/>
                <a:cs typeface="Calibri" panose="020F0502020204030204" pitchFamily="34" charset="0"/>
              </a:rPr>
              <a:t>P&amp;E will review everything submitted for FY 2024-25 and consider whether additional information is needed. If so, a request will be sent by </a:t>
            </a:r>
            <a:r>
              <a:rPr lang="en-US" altLang="en-US" sz="2800" b="1" dirty="0">
                <a:solidFill>
                  <a:srgbClr val="000000"/>
                </a:solidFill>
                <a:latin typeface="Calibri" panose="020F0502020204030204" pitchFamily="34" charset="0"/>
                <a:cs typeface="Calibri" panose="020F0502020204030204" pitchFamily="34" charset="0"/>
              </a:rPr>
              <a:t>August 21</a:t>
            </a:r>
            <a:r>
              <a:rPr lang="en-US" altLang="en-US" sz="2800" b="1" baseline="30000" dirty="0">
                <a:solidFill>
                  <a:srgbClr val="000000"/>
                </a:solidFill>
                <a:latin typeface="Calibri" panose="020F0502020204030204" pitchFamily="34" charset="0"/>
                <a:cs typeface="Calibri" panose="020F0502020204030204" pitchFamily="34" charset="0"/>
              </a:rPr>
              <a:t>th</a:t>
            </a:r>
            <a:r>
              <a:rPr lang="en-US" altLang="en-US" sz="2800" dirty="0">
                <a:solidFill>
                  <a:srgbClr val="000000"/>
                </a:solidFill>
                <a:latin typeface="Calibri" panose="020F0502020204030204" pitchFamily="34" charset="0"/>
                <a:cs typeface="Calibri" panose="020F0502020204030204" pitchFamily="34" charset="0"/>
              </a:rPr>
              <a:t> and due by </a:t>
            </a:r>
            <a:r>
              <a:rPr lang="en-US" altLang="en-US" sz="2800" b="1" dirty="0">
                <a:solidFill>
                  <a:srgbClr val="000000"/>
                </a:solidFill>
                <a:latin typeface="Calibri" panose="020F0502020204030204" pitchFamily="34" charset="0"/>
                <a:cs typeface="Calibri" panose="020F0502020204030204" pitchFamily="34" charset="0"/>
              </a:rPr>
              <a:t>August 30</a:t>
            </a:r>
            <a:r>
              <a:rPr lang="en-US" altLang="en-US" sz="2800" b="1" baseline="30000" dirty="0">
                <a:solidFill>
                  <a:srgbClr val="000000"/>
                </a:solidFill>
                <a:latin typeface="Calibri" panose="020F0502020204030204" pitchFamily="34" charset="0"/>
                <a:cs typeface="Calibri" panose="020F0502020204030204" pitchFamily="34" charset="0"/>
              </a:rPr>
              <a:t>th</a:t>
            </a:r>
            <a:r>
              <a:rPr lang="en-US" altLang="en-US" sz="2800" dirty="0">
                <a:solidFill>
                  <a:srgbClr val="000000"/>
                </a:solidFill>
                <a:latin typeface="Calibri" panose="020F0502020204030204" pitchFamily="34" charset="0"/>
                <a:cs typeface="Calibri" panose="020F0502020204030204" pitchFamily="34" charset="0"/>
              </a:rPr>
              <a:t>.</a:t>
            </a:r>
            <a:r>
              <a:rPr lang="en-US" altLang="en-US" sz="2800" dirty="0">
                <a:solidFill>
                  <a:srgbClr val="FF0000"/>
                </a:solidFill>
                <a:latin typeface="Calibri" panose="020F0502020204030204" pitchFamily="34" charset="0"/>
                <a:cs typeface="Calibri" panose="020F0502020204030204" pitchFamily="34" charset="0"/>
              </a:rPr>
              <a:t> </a:t>
            </a:r>
          </a:p>
          <a:p>
            <a:pPr lvl="2" fontAlgn="base">
              <a:lnSpc>
                <a:spcPct val="150000"/>
              </a:lnSpc>
              <a:spcBef>
                <a:spcPct val="20000"/>
              </a:spcBef>
              <a:spcAft>
                <a:spcPct val="0"/>
              </a:spcAft>
              <a:buClr>
                <a:srgbClr val="E78A00"/>
              </a:buClr>
              <a:buSzPct val="65000"/>
              <a:defRPr/>
            </a:pPr>
            <a:endParaRPr lang="en-US" altLang="en-US"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2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C65EB7-3A06-4797-B024-15084C4C1499}"/>
              </a:ext>
            </a:extLst>
          </p:cNvPr>
          <p:cNvSpPr>
            <a:spLocks noGrp="1"/>
          </p:cNvSpPr>
          <p:nvPr>
            <p:ph type="ftr" sz="quarter" idx="4294967295"/>
          </p:nvPr>
        </p:nvSpPr>
        <p:spPr>
          <a:xfrm>
            <a:off x="595884" y="6456328"/>
            <a:ext cx="4114800" cy="365125"/>
          </a:xfrm>
        </p:spPr>
        <p:txBody>
          <a:bodyPr/>
          <a:lstStyle/>
          <a:p>
            <a:r>
              <a:rPr lang="en-US" dirty="0"/>
              <a:t>Add a Footer</a:t>
            </a:r>
          </a:p>
        </p:txBody>
      </p:sp>
      <p:sp>
        <p:nvSpPr>
          <p:cNvPr id="3" name="Slide Number Placeholder 2">
            <a:extLst>
              <a:ext uri="{FF2B5EF4-FFF2-40B4-BE49-F238E27FC236}">
                <a16:creationId xmlns:a16="http://schemas.microsoft.com/office/drawing/2014/main" id="{DFEBE8ED-A52D-425F-99DF-2BD29A2EB45B}"/>
              </a:ext>
            </a:extLst>
          </p:cNvPr>
          <p:cNvSpPr>
            <a:spLocks noGrp="1"/>
          </p:cNvSpPr>
          <p:nvPr>
            <p:ph type="sldNum" sz="quarter" idx="11"/>
          </p:nvPr>
        </p:nvSpPr>
        <p:spPr/>
        <p:txBody>
          <a:bodyPr/>
          <a:lstStyle/>
          <a:p>
            <a:fld id="{8C2E478F-E849-4A8C-AF1F-CBCC78A7CBFA}" type="slidenum">
              <a:rPr lang="en-US" smtClean="0"/>
              <a:pPr/>
              <a:t>2</a:t>
            </a:fld>
            <a:endParaRPr lang="en-US" dirty="0"/>
          </a:p>
        </p:txBody>
      </p:sp>
      <p:sp>
        <p:nvSpPr>
          <p:cNvPr id="4" name="Rectangle 3">
            <a:extLst>
              <a:ext uri="{FF2B5EF4-FFF2-40B4-BE49-F238E27FC236}">
                <a16:creationId xmlns:a16="http://schemas.microsoft.com/office/drawing/2014/main" id="{E5B3EA92-9356-4CD7-A8B3-550DBCD938C0}"/>
              </a:ext>
            </a:extLst>
          </p:cNvPr>
          <p:cNvSpPr/>
          <p:nvPr/>
        </p:nvSpPr>
        <p:spPr>
          <a:xfrm>
            <a:off x="1358346" y="36547"/>
            <a:ext cx="10084904" cy="7201972"/>
          </a:xfrm>
          <a:prstGeom prst="rect">
            <a:avLst/>
          </a:prstGeom>
        </p:spPr>
        <p:txBody>
          <a:bodyPr wrap="square">
            <a:spAutoFit/>
          </a:bodyPr>
          <a:lstStyle/>
          <a:p>
            <a:pPr algn="ctr">
              <a:tabLst>
                <a:tab pos="914400" algn="l"/>
                <a:tab pos="1828800" algn="l"/>
                <a:tab pos="2743200" algn="l"/>
                <a:tab pos="3657600" algn="l"/>
                <a:tab pos="4572000" algn="l"/>
                <a:tab pos="5486400" algn="l"/>
              </a:tabLst>
            </a:pPr>
            <a:r>
              <a:rPr lang="en-US" sz="2000" b="1" dirty="0">
                <a:solidFill>
                  <a:srgbClr val="000000"/>
                </a:solidFill>
                <a:uFill>
                  <a:solidFill>
                    <a:srgbClr val="000000"/>
                  </a:solidFill>
                </a:uFill>
                <a:latin typeface="Calibri" panose="020F0502020204030204" pitchFamily="34" charset="0"/>
                <a:ea typeface="Arial Unicode MS"/>
                <a:cs typeface="Arial Unicode MS"/>
              </a:rPr>
              <a:t>Agenda</a:t>
            </a:r>
            <a:endParaRPr lang="en-US" sz="2000" dirty="0">
              <a:solidFill>
                <a:srgbClr val="000000"/>
              </a:solidFill>
              <a:uFill>
                <a:solidFill>
                  <a:srgbClr val="000000"/>
                </a:solidFill>
              </a:uFill>
              <a:latin typeface="Helvetica" panose="020B0604020202020204" pitchFamily="34" charset="0"/>
              <a:ea typeface="Arial Unicode MS"/>
              <a:cs typeface="Arial Unicode MS"/>
            </a:endParaRPr>
          </a:p>
          <a:p>
            <a:pPr>
              <a:tabLst>
                <a:tab pos="914400" algn="l"/>
                <a:tab pos="1828800" algn="l"/>
                <a:tab pos="2743200" algn="l"/>
                <a:tab pos="3657600" algn="l"/>
                <a:tab pos="4572000" algn="l"/>
                <a:tab pos="5486400" algn="l"/>
              </a:tabLst>
            </a:pPr>
            <a:r>
              <a:rPr lang="en-US" sz="1600" dirty="0">
                <a:solidFill>
                  <a:srgbClr val="000000"/>
                </a:solidFill>
                <a:uFill>
                  <a:solidFill>
                    <a:srgbClr val="000000"/>
                  </a:solidFill>
                </a:uFill>
                <a:latin typeface="Calibri" panose="020F0502020204030204" pitchFamily="34" charset="0"/>
                <a:ea typeface="Arial Unicode MS"/>
                <a:cs typeface="Arial Unicode MS"/>
              </a:rPr>
              <a:t> </a:t>
            </a:r>
            <a:endParaRPr lang="en-US" sz="1600" dirty="0">
              <a:solidFill>
                <a:srgbClr val="000000"/>
              </a:solidFill>
              <a:uFill>
                <a:solidFill>
                  <a:srgbClr val="000000"/>
                </a:solidFill>
              </a:uFill>
              <a:latin typeface="Helvetica" panose="020B0604020202020204" pitchFamily="34" charset="0"/>
              <a:ea typeface="Arial Unicode MS"/>
              <a:cs typeface="Arial Unicode MS"/>
            </a:endParaRPr>
          </a:p>
          <a:p>
            <a:r>
              <a:rPr lang="en-US" dirty="0"/>
              <a:t>I.  Opening Remarks &amp; Updates 	Mary Sonnenberg			2:00 pm – 2:15 pm</a:t>
            </a:r>
          </a:p>
          <a:p>
            <a:r>
              <a:rPr lang="en-US" dirty="0"/>
              <a:t>	</a:t>
            </a:r>
          </a:p>
          <a:p>
            <a:r>
              <a:rPr lang="en-US" dirty="0"/>
              <a:t>II. Smart Start Financial Update 	Michelle Downey, Karen Staab	2:15 pm – 3:00 pm</a:t>
            </a:r>
          </a:p>
          <a:p>
            <a:pPr lvl="1"/>
            <a:r>
              <a:rPr lang="en-US" dirty="0"/>
              <a:t>a.	Contracts Update</a:t>
            </a:r>
          </a:p>
          <a:p>
            <a:pPr lvl="1"/>
            <a:r>
              <a:rPr lang="en-US" dirty="0"/>
              <a:t>b.	Fiscal Monitoring </a:t>
            </a:r>
          </a:p>
          <a:p>
            <a:pPr lvl="1"/>
            <a:r>
              <a:rPr lang="en-US" dirty="0"/>
              <a:t>c. 	Smart Start Cost Principles				</a:t>
            </a:r>
          </a:p>
          <a:p>
            <a:pPr lvl="1"/>
            <a:r>
              <a:rPr lang="en-US" dirty="0"/>
              <a:t>d. 	Budget Revisions / Amendments 		   	</a:t>
            </a:r>
          </a:p>
          <a:p>
            <a:pPr lvl="1"/>
            <a:r>
              <a:rPr lang="en-US" dirty="0"/>
              <a:t>e. 	Quarterly Report / Cash &amp; In-Kind Program Match	    </a:t>
            </a:r>
          </a:p>
          <a:p>
            <a:r>
              <a:rPr lang="en-US" dirty="0"/>
              <a:t>						</a:t>
            </a:r>
          </a:p>
          <a:p>
            <a:r>
              <a:rPr lang="en-US" dirty="0"/>
              <a:t>III. Smart Start Program Expectations and Requirements – P&amp;E Staff		3:00 pm – 3:50 pm</a:t>
            </a:r>
          </a:p>
          <a:p>
            <a:endParaRPr lang="en-US" dirty="0"/>
          </a:p>
          <a:p>
            <a:pPr lvl="1"/>
            <a:r>
              <a:rPr lang="en-US" dirty="0"/>
              <a:t>a. 	Overview and Update on Salesforce			Pamela Federline</a:t>
            </a:r>
          </a:p>
          <a:p>
            <a:pPr defTabSz="457200"/>
            <a:r>
              <a:rPr lang="en-US" dirty="0"/>
              <a:t>	b.	Logic Model Updates								Heather Gallagher</a:t>
            </a:r>
          </a:p>
          <a:p>
            <a:pPr marL="461963"/>
            <a:r>
              <a:rPr lang="en-US" dirty="0"/>
              <a:t>c.	NCPC Updated Outputs and Outcomes in 2025-26 	Heather Gallagher</a:t>
            </a:r>
          </a:p>
          <a:p>
            <a:pPr indent="461963"/>
            <a:r>
              <a:rPr lang="en-US" dirty="0"/>
              <a:t>d.	Reporting Updates Using Salesforce: 			Steven Gipson</a:t>
            </a:r>
            <a:endParaRPr lang="en-US" dirty="0">
              <a:highlight>
                <a:srgbClr val="FFFF00"/>
              </a:highlight>
            </a:endParaRPr>
          </a:p>
          <a:p>
            <a:pPr lvl="1"/>
            <a:r>
              <a:rPr lang="en-US" dirty="0"/>
              <a:t>	Program Narratives/Special Stories </a:t>
            </a:r>
          </a:p>
          <a:p>
            <a:pPr lvl="1"/>
            <a:r>
              <a:rPr lang="en-US" dirty="0"/>
              <a:t>	Professional Development	</a:t>
            </a:r>
          </a:p>
          <a:p>
            <a:pPr lvl="1"/>
            <a:r>
              <a:rPr lang="en-US" dirty="0"/>
              <a:t>e.	Program Monitoring 2025-26				Heather Gallagher/Steven Gipson</a:t>
            </a:r>
          </a:p>
          <a:p>
            <a:pPr lvl="1"/>
            <a:r>
              <a:rPr lang="en-US" dirty="0"/>
              <a:t>		</a:t>
            </a:r>
          </a:p>
          <a:p>
            <a:r>
              <a:rPr lang="en-US" dirty="0"/>
              <a:t> IV.  Closing Remarks 		Pamela Federline			3:50 pm*  </a:t>
            </a:r>
          </a:p>
          <a:p>
            <a:endParaRPr lang="en-US" dirty="0"/>
          </a:p>
          <a:p>
            <a:pPr>
              <a:tabLst>
                <a:tab pos="914400" algn="l"/>
                <a:tab pos="1828800" algn="l"/>
                <a:tab pos="2743200" algn="l"/>
                <a:tab pos="3657600" algn="l"/>
                <a:tab pos="4572000" algn="l"/>
                <a:tab pos="5486400" algn="l"/>
              </a:tabLst>
            </a:pPr>
            <a:r>
              <a:rPr lang="en-US" sz="1600" i="1" dirty="0">
                <a:solidFill>
                  <a:srgbClr val="000000"/>
                </a:solidFill>
                <a:uFill>
                  <a:solidFill>
                    <a:srgbClr val="000000"/>
                  </a:solidFill>
                </a:uFill>
                <a:latin typeface="Calibri" panose="020F0502020204030204" pitchFamily="34" charset="0"/>
                <a:ea typeface="Arial Unicode MS"/>
                <a:cs typeface="Arial Unicode MS"/>
              </a:rPr>
              <a:t>*Times are approximate. With experienced DSPs, it may pace more quickly. </a:t>
            </a:r>
            <a:endParaRPr lang="en-US" sz="1600" dirty="0">
              <a:solidFill>
                <a:srgbClr val="000000"/>
              </a:solidFill>
              <a:uFill>
                <a:solidFill>
                  <a:srgbClr val="000000"/>
                </a:solidFill>
              </a:uFill>
              <a:latin typeface="Helvetica" panose="020B0604020202020204" pitchFamily="34" charset="0"/>
              <a:ea typeface="Arial Unicode MS"/>
              <a:cs typeface="Arial Unicode MS"/>
            </a:endParaRPr>
          </a:p>
          <a:p>
            <a:pPr>
              <a:tabLst>
                <a:tab pos="914400" algn="l"/>
                <a:tab pos="1828800" algn="l"/>
                <a:tab pos="2743200" algn="l"/>
                <a:tab pos="3657600" algn="l"/>
                <a:tab pos="4572000" algn="l"/>
                <a:tab pos="5486400" algn="l"/>
              </a:tabLst>
            </a:pPr>
            <a:r>
              <a:rPr lang="en-US" sz="1600" dirty="0">
                <a:solidFill>
                  <a:srgbClr val="000000"/>
                </a:solidFill>
                <a:uFill>
                  <a:solidFill>
                    <a:srgbClr val="000000"/>
                  </a:solidFill>
                </a:uFill>
                <a:latin typeface="Calibri" panose="020F0502020204030204" pitchFamily="34" charset="0"/>
                <a:ea typeface="Arial Unicode MS"/>
                <a:cs typeface="Arial Unicode MS"/>
              </a:rPr>
              <a:t>		</a:t>
            </a:r>
            <a:endParaRPr lang="en-US" sz="1600" dirty="0">
              <a:solidFill>
                <a:srgbClr val="000000"/>
              </a:solidFill>
              <a:uFill>
                <a:solidFill>
                  <a:srgbClr val="000000"/>
                </a:solidFill>
              </a:uFill>
              <a:latin typeface="Helvetica" panose="020B0604020202020204" pitchFamily="34" charset="0"/>
              <a:ea typeface="Arial Unicode MS"/>
              <a:cs typeface="Arial Unicode MS"/>
            </a:endParaRPr>
          </a:p>
          <a:p>
            <a:r>
              <a:rPr lang="en-US" sz="1600" dirty="0">
                <a:latin typeface="Calibri" panose="020F0502020204030204" pitchFamily="34" charset="0"/>
                <a:ea typeface="Arial Unicode MS"/>
              </a:rPr>
              <a:t> </a:t>
            </a:r>
            <a:endParaRPr lang="en-US" sz="16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51708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118459" y="682908"/>
            <a:ext cx="8824404" cy="836694"/>
          </a:xfrm>
        </p:spPr>
        <p:txBody>
          <a:bodyPr>
            <a:noAutofit/>
          </a:bodyPr>
          <a:lstStyle/>
          <a:p>
            <a:r>
              <a:rPr lang="en-US" sz="4000" cap="none" dirty="0">
                <a:solidFill>
                  <a:srgbClr val="0082C8"/>
                </a:solidFill>
              </a:rPr>
              <a:t>Data Management Update</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122602" y="1775963"/>
            <a:ext cx="9946795" cy="3436117"/>
          </a:xfrm>
        </p:spPr>
        <p:txBody>
          <a:bodyPr>
            <a:normAutofit fontScale="92500"/>
          </a:bodyPr>
          <a:lstStyle/>
          <a:p>
            <a:pPr marL="342900" lvl="0" indent="-342900" eaLnBrk="0" fontAlgn="base" hangingPunct="0">
              <a:lnSpc>
                <a:spcPct val="100000"/>
              </a:lnSpc>
              <a:spcBef>
                <a:spcPts val="200"/>
              </a:spcBef>
              <a:spcAft>
                <a:spcPts val="200"/>
              </a:spcAft>
              <a:buClr>
                <a:srgbClr val="E78A00"/>
              </a:buClr>
              <a:buSzPct val="75000"/>
              <a:buFont typeface="Wingdings" panose="05000000000000000000" pitchFamily="2" charset="2"/>
              <a:buChar char="¢"/>
              <a:defRPr/>
            </a:pPr>
            <a:r>
              <a:rPr lang="en-US" sz="3600" dirty="0">
                <a:solidFill>
                  <a:srgbClr val="0082C8"/>
                </a:solidFill>
                <a:latin typeface="Arial"/>
                <a:hlinkClick r:id="rId3">
                  <a:extLst>
                    <a:ext uri="{A12FA001-AC4F-418D-AE19-62706E023703}">
                      <ahyp:hlinkClr xmlns:ahyp="http://schemas.microsoft.com/office/drawing/2018/hyperlinkcolor" val="tx"/>
                    </a:ext>
                  </a:extLst>
                </a:hlinkClick>
              </a:rPr>
              <a:t>Professional Development </a:t>
            </a:r>
            <a:r>
              <a:rPr lang="en-US" sz="3600" dirty="0">
                <a:solidFill>
                  <a:srgbClr val="000000"/>
                </a:solidFill>
                <a:latin typeface="Arial"/>
              </a:rPr>
              <a:t>and </a:t>
            </a:r>
            <a:r>
              <a:rPr lang="en-US" sz="3600" dirty="0">
                <a:solidFill>
                  <a:srgbClr val="0082C8"/>
                </a:solidFill>
                <a:latin typeface="Arial"/>
                <a:hlinkClick r:id="rId4">
                  <a:extLst>
                    <a:ext uri="{A12FA001-AC4F-418D-AE19-62706E023703}">
                      <ahyp:hlinkClr xmlns:ahyp="http://schemas.microsoft.com/office/drawing/2018/hyperlinkcolor" val="tx"/>
                    </a:ext>
                  </a:extLst>
                </a:hlinkClick>
              </a:rPr>
              <a:t>Narratives/Special Stories </a:t>
            </a:r>
            <a:r>
              <a:rPr lang="en-US" sz="3600" dirty="0">
                <a:solidFill>
                  <a:srgbClr val="000000"/>
                </a:solidFill>
                <a:latin typeface="Arial"/>
              </a:rPr>
              <a:t>will still be submitted via forms accessible on </a:t>
            </a:r>
            <a:r>
              <a:rPr lang="en-US" sz="3600" b="1" dirty="0">
                <a:solidFill>
                  <a:srgbClr val="000000"/>
                </a:solidFill>
                <a:latin typeface="Arial"/>
              </a:rPr>
              <a:t>ccpfc.org/</a:t>
            </a:r>
            <a:r>
              <a:rPr lang="en-US" sz="3600" b="1" dirty="0" err="1">
                <a:solidFill>
                  <a:srgbClr val="000000"/>
                </a:solidFill>
                <a:latin typeface="Arial"/>
              </a:rPr>
              <a:t>dsp</a:t>
            </a:r>
            <a:r>
              <a:rPr lang="en-US" sz="3600" b="1" dirty="0">
                <a:solidFill>
                  <a:srgbClr val="000000"/>
                </a:solidFill>
                <a:latin typeface="Arial"/>
              </a:rPr>
              <a:t> </a:t>
            </a:r>
          </a:p>
          <a:p>
            <a:pPr marL="342900" lvl="0" indent="-342900" eaLnBrk="0" fontAlgn="base" hangingPunct="0">
              <a:lnSpc>
                <a:spcPct val="100000"/>
              </a:lnSpc>
              <a:spcBef>
                <a:spcPts val="200"/>
              </a:spcBef>
              <a:spcAft>
                <a:spcPts val="200"/>
              </a:spcAft>
              <a:buClr>
                <a:srgbClr val="E78A00"/>
              </a:buClr>
              <a:buSzPct val="75000"/>
              <a:buFont typeface="Wingdings" panose="05000000000000000000" pitchFamily="2" charset="2"/>
              <a:buChar char="¢"/>
              <a:defRPr/>
            </a:pPr>
            <a:r>
              <a:rPr lang="en-US" sz="3600" dirty="0">
                <a:solidFill>
                  <a:srgbClr val="000000"/>
                </a:solidFill>
                <a:latin typeface="Arial"/>
              </a:rPr>
              <a:t>Professional Development is not limited to Smart Start programs and can assist managers with supporting performance conversations. </a:t>
            </a:r>
          </a:p>
          <a:p>
            <a:pPr lvl="0" eaLnBrk="0" fontAlgn="base" hangingPunct="0">
              <a:lnSpc>
                <a:spcPct val="100000"/>
              </a:lnSpc>
              <a:spcBef>
                <a:spcPts val="200"/>
              </a:spcBef>
              <a:spcAft>
                <a:spcPts val="200"/>
              </a:spcAft>
              <a:buClr>
                <a:srgbClr val="E78A00"/>
              </a:buClr>
              <a:buSzPct val="75000"/>
              <a:defRPr/>
            </a:pPr>
            <a:endParaRPr lang="en-US" sz="2400" dirty="0">
              <a:solidFill>
                <a:srgbClr val="000000"/>
              </a:solidFill>
              <a:latin typeface="Arial"/>
            </a:endParaRPr>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407118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21</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310513"/>
            <a:ext cx="12191999" cy="584775"/>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 Formal Site Visit/Monitoring</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168676" y="855692"/>
            <a:ext cx="11904955" cy="5133585"/>
          </a:xfrm>
          <a:prstGeom prst="rect">
            <a:avLst/>
          </a:prstGeom>
          <a:noFill/>
        </p:spPr>
        <p:txBody>
          <a:bodyPr wrap="square" rtlCol="0">
            <a:spAutoFit/>
          </a:bodyPr>
          <a:lstStyle/>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400" dirty="0">
                <a:solidFill>
                  <a:srgbClr val="000000"/>
                </a:solidFill>
                <a:latin typeface="Calibri" panose="020F0502020204030204" pitchFamily="34" charset="0"/>
                <a:cs typeface="Calibri" panose="020F0502020204030204" pitchFamily="34" charset="0"/>
              </a:rPr>
              <a:t>Each activity from FY 2024-25 received a signed copy of the Formal Site Visit Monitoring Report. Quality Assurance Staff will contact you regarding any </a:t>
            </a:r>
            <a:r>
              <a:rPr lang="en-US" sz="2400" b="1" dirty="0">
                <a:solidFill>
                  <a:srgbClr val="000000"/>
                </a:solidFill>
                <a:latin typeface="Calibri" panose="020F0502020204030204" pitchFamily="34" charset="0"/>
                <a:cs typeface="Calibri" panose="020F0502020204030204" pitchFamily="34" charset="0"/>
              </a:rPr>
              <a:t>outstanding follow-up items</a:t>
            </a:r>
            <a:r>
              <a:rPr lang="en-US" sz="2400" dirty="0">
                <a:solidFill>
                  <a:srgbClr val="000000"/>
                </a:solidFill>
                <a:latin typeface="Calibri" panose="020F0502020204030204" pitchFamily="34" charset="0"/>
                <a:cs typeface="Calibri" panose="020F0502020204030204" pitchFamily="34" charset="0"/>
              </a:rPr>
              <a:t>, which will be incorporated into Desktop Monitoring as applicable.</a:t>
            </a:r>
          </a:p>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400" dirty="0">
                <a:solidFill>
                  <a:srgbClr val="000000"/>
                </a:solidFill>
                <a:latin typeface="Calibri" panose="020F0502020204030204" pitchFamily="34" charset="0"/>
                <a:cs typeface="Calibri" panose="020F0502020204030204" pitchFamily="34" charset="0"/>
              </a:rPr>
              <a:t>Schedule your FSV by </a:t>
            </a:r>
            <a:r>
              <a:rPr lang="en-US" sz="2400" b="1" dirty="0">
                <a:solidFill>
                  <a:srgbClr val="000000"/>
                </a:solidFill>
                <a:latin typeface="Calibri" panose="020F0502020204030204" pitchFamily="34" charset="0"/>
                <a:cs typeface="Calibri" panose="020F0502020204030204" pitchFamily="34" charset="0"/>
              </a:rPr>
              <a:t>August 31</a:t>
            </a:r>
            <a:r>
              <a:rPr lang="en-US" sz="2400" b="1" baseline="30000" dirty="0">
                <a:solidFill>
                  <a:srgbClr val="000000"/>
                </a:solidFill>
                <a:latin typeface="Calibri" panose="020F0502020204030204" pitchFamily="34" charset="0"/>
                <a:cs typeface="Calibri" panose="020F0502020204030204" pitchFamily="34" charset="0"/>
              </a:rPr>
              <a:t>st</a:t>
            </a:r>
            <a:r>
              <a:rPr lang="en-US" sz="2400" b="1" dirty="0">
                <a:solidFill>
                  <a:srgbClr val="000000"/>
                </a:solidFill>
                <a:latin typeface="Calibri" panose="020F0502020204030204" pitchFamily="34" charset="0"/>
                <a:cs typeface="Calibri" panose="020F0502020204030204" pitchFamily="34" charset="0"/>
              </a:rPr>
              <a:t> with your assigned Quality Assurance Specialist.</a:t>
            </a:r>
            <a:r>
              <a:rPr lang="en-US" sz="2400" dirty="0">
                <a:solidFill>
                  <a:srgbClr val="000000"/>
                </a:solidFill>
                <a:latin typeface="Calibri" panose="020F0502020204030204" pitchFamily="34" charset="0"/>
                <a:cs typeface="Calibri" panose="020F0502020204030204" pitchFamily="34" charset="0"/>
              </a:rPr>
              <a:t> </a:t>
            </a:r>
          </a:p>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400" dirty="0">
                <a:solidFill>
                  <a:srgbClr val="000000"/>
                </a:solidFill>
                <a:latin typeface="Calibri" panose="020F0502020204030204" pitchFamily="34" charset="0"/>
                <a:cs typeface="Calibri" panose="020F0502020204030204" pitchFamily="34" charset="0"/>
              </a:rPr>
              <a:t>What to Plan for during your Site Visit: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Advance questions will be sent for completion </a:t>
            </a:r>
            <a:r>
              <a:rPr lang="en-US" sz="2000" b="1" u="sng" dirty="0">
                <a:solidFill>
                  <a:srgbClr val="000000"/>
                </a:solidFill>
                <a:latin typeface="Calibri" panose="020F0502020204030204" pitchFamily="34" charset="0"/>
                <a:cs typeface="Calibri" panose="020F0502020204030204" pitchFamily="34" charset="0"/>
              </a:rPr>
              <a:t>before</a:t>
            </a:r>
            <a:r>
              <a:rPr lang="en-US" sz="2000" dirty="0">
                <a:solidFill>
                  <a:srgbClr val="000000"/>
                </a:solidFill>
                <a:latin typeface="Calibri" panose="020F0502020204030204" pitchFamily="34" charset="0"/>
                <a:cs typeface="Calibri" panose="020F0502020204030204" pitchFamily="34" charset="0"/>
              </a:rPr>
              <a:t> the visit.</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A percentage of service records and related documentation to be reviewed as applicable. Some programs may have </a:t>
            </a:r>
            <a:r>
              <a:rPr lang="en-US" sz="2000" b="1" dirty="0">
                <a:solidFill>
                  <a:srgbClr val="000000"/>
                </a:solidFill>
                <a:latin typeface="Calibri" panose="020F0502020204030204" pitchFamily="34" charset="0"/>
                <a:cs typeface="Calibri" panose="020F0502020204030204" pitchFamily="34" charset="0"/>
              </a:rPr>
              <a:t>100%</a:t>
            </a:r>
            <a:r>
              <a:rPr lang="en-US" sz="2000" dirty="0">
                <a:solidFill>
                  <a:srgbClr val="000000"/>
                </a:solidFill>
                <a:latin typeface="Calibri" panose="020F0502020204030204" pitchFamily="34" charset="0"/>
                <a:cs typeface="Calibri" panose="020F0502020204030204" pitchFamily="34" charset="0"/>
              </a:rPr>
              <a:t> of records reviewed.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Discussion on successes and barriers to implementing your program.</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Draft report sent to you for feedback and any missing documentation.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Any edits submitted are completed, and a final report is sent to the Program / Agency Lead for signature. </a:t>
            </a:r>
          </a:p>
          <a:p>
            <a:pPr marL="742950" lvl="1" indent="-285750" eaLnBrk="0" fontAlgn="base" hangingPunct="0">
              <a:spcBef>
                <a:spcPct val="20000"/>
              </a:spcBef>
              <a:spcAft>
                <a:spcPct val="0"/>
              </a:spcAft>
              <a:buClr>
                <a:srgbClr val="E78A00"/>
              </a:buClr>
              <a:buSzPct val="75000"/>
              <a:buFont typeface="Wingdings" panose="05000000000000000000" pitchFamily="2" charset="2"/>
              <a:buChar char="§"/>
              <a:defRPr/>
            </a:pPr>
            <a:r>
              <a:rPr lang="en-US" sz="2000" dirty="0">
                <a:solidFill>
                  <a:srgbClr val="000000"/>
                </a:solidFill>
                <a:latin typeface="Calibri" panose="020F0502020204030204" pitchFamily="34" charset="0"/>
                <a:cs typeface="Calibri" panose="020F0502020204030204" pitchFamily="34" charset="0"/>
              </a:rPr>
              <a:t>The final report is sent to the President and Board Chair to complete the process. </a:t>
            </a:r>
          </a:p>
          <a:p>
            <a:pPr lvl="2" fontAlgn="base">
              <a:lnSpc>
                <a:spcPct val="150000"/>
              </a:lnSpc>
              <a:spcBef>
                <a:spcPct val="20000"/>
              </a:spcBef>
              <a:spcAft>
                <a:spcPct val="0"/>
              </a:spcAft>
              <a:buClr>
                <a:srgbClr val="E78A00"/>
              </a:buClr>
              <a:buSzPct val="65000"/>
              <a:defRPr/>
            </a:pPr>
            <a:endParaRPr lang="en-US" altLang="en-US" sz="22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789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22</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0" y="248957"/>
            <a:ext cx="12191999" cy="646331"/>
          </a:xfrm>
          <a:prstGeom prst="rect">
            <a:avLst/>
          </a:prstGeom>
          <a:noFill/>
        </p:spPr>
        <p:txBody>
          <a:bodyPr wrap="square" rtlCol="0">
            <a:spAutoFit/>
          </a:bodyPr>
          <a:lstStyle/>
          <a:p>
            <a:pPr algn="ctr"/>
            <a:r>
              <a:rPr lang="en-US" altLang="en-US" sz="3600" b="1" dirty="0">
                <a:solidFill>
                  <a:srgbClr val="0070C0"/>
                </a:solidFill>
                <a:latin typeface="Calibri" panose="020F0502020204030204" pitchFamily="34" charset="0"/>
                <a:ea typeface="+mj-ea"/>
                <a:cs typeface="Calibri" panose="020F0502020204030204" pitchFamily="34" charset="0"/>
              </a:rPr>
              <a:t>First quarter reports will be due in </a:t>
            </a:r>
            <a:r>
              <a:rPr lang="en-US" altLang="en-US" sz="3600" b="1" strike="sngStrike" dirty="0">
                <a:solidFill>
                  <a:srgbClr val="0070C0"/>
                </a:solidFill>
                <a:latin typeface="Calibri" panose="020F0502020204030204" pitchFamily="34" charset="0"/>
                <a:ea typeface="+mj-ea"/>
                <a:cs typeface="Calibri" panose="020F0502020204030204" pitchFamily="34" charset="0"/>
              </a:rPr>
              <a:t>90 days  </a:t>
            </a:r>
            <a:r>
              <a:rPr lang="en-US" altLang="en-US" sz="3600" b="1" dirty="0">
                <a:solidFill>
                  <a:srgbClr val="0070C0"/>
                </a:solidFill>
                <a:latin typeface="Calibri" panose="020F0502020204030204" pitchFamily="34" charset="0"/>
                <a:ea typeface="+mj-ea"/>
                <a:cs typeface="Calibri" panose="020F0502020204030204" pitchFamily="34" charset="0"/>
              </a:rPr>
              <a:t>56 days!</a:t>
            </a:r>
            <a:endParaRPr lang="en-US" sz="3600" dirty="0"/>
          </a:p>
        </p:txBody>
      </p:sp>
      <p:pic>
        <p:nvPicPr>
          <p:cNvPr id="3" name="Picture 2">
            <a:extLst>
              <a:ext uri="{FF2B5EF4-FFF2-40B4-BE49-F238E27FC236}">
                <a16:creationId xmlns:a16="http://schemas.microsoft.com/office/drawing/2014/main" id="{8330A1DB-27D3-4FB0-8E96-F92370E309E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48793" y="962828"/>
            <a:ext cx="6494412" cy="4329608"/>
          </a:xfrm>
          <a:prstGeom prst="rect">
            <a:avLst/>
          </a:prstGeom>
        </p:spPr>
      </p:pic>
      <p:sp>
        <p:nvSpPr>
          <p:cNvPr id="6" name="TextBox 5">
            <a:extLst>
              <a:ext uri="{FF2B5EF4-FFF2-40B4-BE49-F238E27FC236}">
                <a16:creationId xmlns:a16="http://schemas.microsoft.com/office/drawing/2014/main" id="{F8F25100-E0E6-4C62-8A27-5DE3FF6EC504}"/>
              </a:ext>
            </a:extLst>
          </p:cNvPr>
          <p:cNvSpPr txBox="1"/>
          <p:nvPr/>
        </p:nvSpPr>
        <p:spPr>
          <a:xfrm>
            <a:off x="952500" y="6938518"/>
            <a:ext cx="7193973" cy="230832"/>
          </a:xfrm>
          <a:prstGeom prst="rect">
            <a:avLst/>
          </a:prstGeom>
          <a:noFill/>
        </p:spPr>
        <p:txBody>
          <a:bodyPr wrap="square" rtlCol="0">
            <a:spAutoFit/>
          </a:bodyPr>
          <a:lstStyle/>
          <a:p>
            <a:r>
              <a:rPr lang="en-US" sz="900">
                <a:hlinkClick r:id="rId5" tooltip="https://www.thebluediamondgallery.com/wooden-tile/d/deadline.html"/>
              </a:rPr>
              <a:t>This Photo</a:t>
            </a:r>
            <a:r>
              <a:rPr lang="en-US" sz="900"/>
              <a:t> by Unknown Author is licensed under </a:t>
            </a:r>
            <a:r>
              <a:rPr lang="en-US" sz="900">
                <a:hlinkClick r:id="rId6" tooltip="https://creativecommons.org/licenses/by-sa/3.0/"/>
              </a:rPr>
              <a:t>CC BY-SA</a:t>
            </a:r>
            <a:endParaRPr lang="en-US" sz="900"/>
          </a:p>
        </p:txBody>
      </p:sp>
    </p:spTree>
    <p:extLst>
      <p:ext uri="{BB962C8B-B14F-4D97-AF65-F5344CB8AC3E}">
        <p14:creationId xmlns:p14="http://schemas.microsoft.com/office/powerpoint/2010/main" val="254959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046229" y="264560"/>
            <a:ext cx="8824404" cy="841863"/>
          </a:xfrm>
        </p:spPr>
        <p:txBody>
          <a:bodyPr>
            <a:noAutofit/>
          </a:bodyPr>
          <a:lstStyle/>
          <a:p>
            <a:r>
              <a:rPr lang="en-US" sz="4000" cap="none" dirty="0">
                <a:solidFill>
                  <a:srgbClr val="0082C8"/>
                </a:solidFill>
              </a:rPr>
              <a:t>Thank You</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864934" y="1456009"/>
            <a:ext cx="10420241" cy="4374193"/>
          </a:xfrm>
        </p:spPr>
        <p:txBody>
          <a:bodyPr>
            <a:noAutofit/>
          </a:bodyPr>
          <a:lstStyle/>
          <a:p>
            <a:pPr lvl="0" eaLnBrk="0" fontAlgn="base" hangingPunct="0">
              <a:lnSpc>
                <a:spcPct val="100000"/>
              </a:lnSpc>
              <a:spcBef>
                <a:spcPct val="0"/>
              </a:spcBef>
              <a:spcAft>
                <a:spcPct val="0"/>
              </a:spcAft>
            </a:pPr>
            <a:r>
              <a:rPr lang="en-US" altLang="en-US" sz="2000" b="1" dirty="0">
                <a:solidFill>
                  <a:srgbClr val="000000"/>
                </a:solidFill>
                <a:cs typeface="Calibri" panose="020F0502020204030204" pitchFamily="34" charset="0"/>
              </a:rPr>
              <a:t>Planning &amp; Evaluation</a:t>
            </a:r>
            <a:r>
              <a:rPr lang="en-US" altLang="en-US" sz="2000" dirty="0">
                <a:solidFill>
                  <a:srgbClr val="000000"/>
                </a:solidFill>
                <a:cs typeface="Calibri" panose="020F0502020204030204" pitchFamily="34" charset="0"/>
              </a:rPr>
              <a:t>: (CADs, Logic Models, Reporting, RFP, etc.)</a:t>
            </a:r>
          </a:p>
          <a:p>
            <a:pPr lvl="0" eaLnBrk="0" fontAlgn="base" hangingPunct="0">
              <a:lnSpc>
                <a:spcPct val="100000"/>
              </a:lnSpc>
              <a:spcBef>
                <a:spcPct val="0"/>
              </a:spcBef>
              <a:spcAft>
                <a:spcPct val="0"/>
              </a:spcAft>
            </a:pPr>
            <a:r>
              <a:rPr lang="en-US" altLang="en-US" sz="2000" dirty="0">
                <a:solidFill>
                  <a:srgbClr val="000000"/>
                </a:solidFill>
                <a:cs typeface="Calibri" panose="020F0502020204030204" pitchFamily="34" charset="0"/>
              </a:rPr>
              <a:t>Pamela Federline		Vice President, P&amp;E		</a:t>
            </a:r>
            <a:r>
              <a:rPr lang="en-US" altLang="en-US" sz="2000" dirty="0">
                <a:solidFill>
                  <a:srgbClr val="000000"/>
                </a:solidFill>
                <a:cs typeface="Calibri" panose="020F0502020204030204" pitchFamily="34" charset="0"/>
                <a:hlinkClick r:id="rId3">
                  <a:extLst>
                    <a:ext uri="{A12FA001-AC4F-418D-AE19-62706E023703}">
                      <ahyp:hlinkClr xmlns:ahyp="http://schemas.microsoft.com/office/drawing/2018/hyperlinkcolor" val="tx"/>
                    </a:ext>
                  </a:extLst>
                </a:hlinkClick>
              </a:rPr>
              <a:t>pfederline@ccpfc.org</a:t>
            </a:r>
            <a:endParaRPr lang="en-US" altLang="en-US" sz="2000" dirty="0">
              <a:solidFill>
                <a:srgbClr val="000000"/>
              </a:solidFill>
              <a:cs typeface="Calibri" panose="020F0502020204030204" pitchFamily="34" charset="0"/>
            </a:endParaRPr>
          </a:p>
          <a:p>
            <a:pPr lvl="0" eaLnBrk="0" fontAlgn="base" hangingPunct="0">
              <a:lnSpc>
                <a:spcPct val="100000"/>
              </a:lnSpc>
              <a:spcBef>
                <a:spcPct val="0"/>
              </a:spcBef>
              <a:spcAft>
                <a:spcPct val="0"/>
              </a:spcAft>
            </a:pPr>
            <a:r>
              <a:rPr lang="en-US" altLang="en-US" sz="2000" dirty="0">
                <a:solidFill>
                  <a:srgbClr val="000000"/>
                </a:solidFill>
                <a:cs typeface="Calibri" panose="020F0502020204030204" pitchFamily="34" charset="0"/>
              </a:rPr>
              <a:t>Heather Gallagher 	Quality Assurance Specialist  	</a:t>
            </a:r>
            <a:r>
              <a:rPr lang="en-US" altLang="en-US" sz="2000" dirty="0">
                <a:solidFill>
                  <a:srgbClr val="000000"/>
                </a:solidFill>
                <a:cs typeface="Calibri" panose="020F0502020204030204" pitchFamily="34" charset="0"/>
                <a:hlinkClick r:id="rId4">
                  <a:extLst>
                    <a:ext uri="{A12FA001-AC4F-418D-AE19-62706E023703}">
                      <ahyp:hlinkClr xmlns:ahyp="http://schemas.microsoft.com/office/drawing/2018/hyperlinkcolor" val="tx"/>
                    </a:ext>
                  </a:extLst>
                </a:hlinkClick>
              </a:rPr>
              <a:t>hgallagher@ccpfc.org</a:t>
            </a:r>
            <a:endParaRPr lang="en-US" altLang="en-US" sz="2000" dirty="0">
              <a:solidFill>
                <a:srgbClr val="000000"/>
              </a:solidFill>
              <a:cs typeface="Calibri" panose="020F0502020204030204" pitchFamily="34" charset="0"/>
            </a:endParaRPr>
          </a:p>
          <a:p>
            <a:pPr lvl="0" eaLnBrk="0" fontAlgn="base" hangingPunct="0">
              <a:lnSpc>
                <a:spcPct val="100000"/>
              </a:lnSpc>
              <a:spcBef>
                <a:spcPct val="0"/>
              </a:spcBef>
              <a:spcAft>
                <a:spcPct val="0"/>
              </a:spcAft>
            </a:pPr>
            <a:r>
              <a:rPr lang="en-US" altLang="en-US" sz="2000" dirty="0">
                <a:solidFill>
                  <a:srgbClr val="000000"/>
                </a:solidFill>
                <a:cs typeface="Calibri" panose="020F0502020204030204" pitchFamily="34" charset="0"/>
              </a:rPr>
              <a:t>Steven Gipson 		Quality Assurance Specialist  	</a:t>
            </a:r>
            <a:r>
              <a:rPr lang="en-US" altLang="en-US" sz="2000" dirty="0">
                <a:solidFill>
                  <a:schemeClr val="tx1"/>
                </a:solidFill>
                <a:cs typeface="Calibri" panose="020F0502020204030204" pitchFamily="34" charset="0"/>
                <a:hlinkClick r:id="rId5">
                  <a:extLst>
                    <a:ext uri="{A12FA001-AC4F-418D-AE19-62706E023703}">
                      <ahyp:hlinkClr xmlns:ahyp="http://schemas.microsoft.com/office/drawing/2018/hyperlinkcolor" val="tx"/>
                    </a:ext>
                  </a:extLst>
                </a:hlinkClick>
              </a:rPr>
              <a:t>sgipson@ccpfc.org</a:t>
            </a:r>
            <a:endParaRPr lang="en-US" altLang="en-US" sz="2000" dirty="0">
              <a:solidFill>
                <a:schemeClr val="tx1"/>
              </a:solidFill>
              <a:cs typeface="Calibri" panose="020F0502020204030204" pitchFamily="34" charset="0"/>
            </a:endParaRPr>
          </a:p>
          <a:p>
            <a:pPr lvl="0" eaLnBrk="0" fontAlgn="base" hangingPunct="0">
              <a:lnSpc>
                <a:spcPct val="100000"/>
              </a:lnSpc>
              <a:spcBef>
                <a:spcPct val="0"/>
              </a:spcBef>
              <a:spcAft>
                <a:spcPct val="0"/>
              </a:spcAft>
            </a:pPr>
            <a:endParaRPr lang="en-US" altLang="en-US" sz="2000" dirty="0">
              <a:solidFill>
                <a:srgbClr val="000000"/>
              </a:solidFill>
            </a:endParaRPr>
          </a:p>
          <a:p>
            <a:pPr lvl="0" eaLnBrk="0" fontAlgn="base" hangingPunct="0">
              <a:lnSpc>
                <a:spcPct val="100000"/>
              </a:lnSpc>
              <a:spcBef>
                <a:spcPct val="0"/>
              </a:spcBef>
              <a:spcAft>
                <a:spcPct val="0"/>
              </a:spcAft>
            </a:pPr>
            <a:r>
              <a:rPr lang="en-US" altLang="en-US" sz="2000" b="1" dirty="0">
                <a:solidFill>
                  <a:srgbClr val="000000"/>
                </a:solidFill>
              </a:rPr>
              <a:t>Community Engagement</a:t>
            </a:r>
            <a:r>
              <a:rPr lang="en-US" altLang="en-US" sz="2000" dirty="0">
                <a:solidFill>
                  <a:srgbClr val="000000"/>
                </a:solidFill>
              </a:rPr>
              <a:t>: (Marketing, Logo Use, Community Outreach and Volunteering)</a:t>
            </a:r>
          </a:p>
          <a:p>
            <a:pPr lvl="0" eaLnBrk="0" fontAlgn="base" hangingPunct="0">
              <a:lnSpc>
                <a:spcPct val="100000"/>
              </a:lnSpc>
              <a:spcBef>
                <a:spcPct val="0"/>
              </a:spcBef>
              <a:spcAft>
                <a:spcPct val="0"/>
              </a:spcAft>
            </a:pPr>
            <a:r>
              <a:rPr lang="en-US" altLang="en-US" sz="2000" dirty="0">
                <a:solidFill>
                  <a:srgbClr val="000000"/>
                </a:solidFill>
              </a:rPr>
              <a:t>Daniele Malvesti 		Community Outreach Coordinator 	</a:t>
            </a:r>
            <a:r>
              <a:rPr lang="en-US" altLang="en-US" sz="2000" dirty="0">
                <a:solidFill>
                  <a:schemeClr val="tx1"/>
                </a:solidFill>
                <a:hlinkClick r:id="rId6">
                  <a:extLst>
                    <a:ext uri="{A12FA001-AC4F-418D-AE19-62706E023703}">
                      <ahyp:hlinkClr xmlns:ahyp="http://schemas.microsoft.com/office/drawing/2018/hyperlinkcolor" val="tx"/>
                    </a:ext>
                  </a:extLst>
                </a:hlinkClick>
              </a:rPr>
              <a:t>dmalvesti@ccpfc.org</a:t>
            </a:r>
            <a:endParaRPr lang="en-US" altLang="en-US" sz="2000" dirty="0">
              <a:solidFill>
                <a:schemeClr val="tx1"/>
              </a:solidFill>
            </a:endParaRPr>
          </a:p>
          <a:p>
            <a:pPr lvl="0" eaLnBrk="0" fontAlgn="base" hangingPunct="0">
              <a:lnSpc>
                <a:spcPct val="100000"/>
              </a:lnSpc>
              <a:spcBef>
                <a:spcPct val="0"/>
              </a:spcBef>
              <a:spcAft>
                <a:spcPct val="0"/>
              </a:spcAft>
            </a:pPr>
            <a:endParaRPr lang="en-US" altLang="en-US" sz="2000" dirty="0">
              <a:solidFill>
                <a:srgbClr val="000000"/>
              </a:solidFill>
            </a:endParaRPr>
          </a:p>
          <a:p>
            <a:pPr lvl="0" eaLnBrk="0" fontAlgn="base" hangingPunct="0">
              <a:lnSpc>
                <a:spcPct val="100000"/>
              </a:lnSpc>
              <a:spcBef>
                <a:spcPct val="0"/>
              </a:spcBef>
              <a:spcAft>
                <a:spcPct val="0"/>
              </a:spcAft>
            </a:pPr>
            <a:r>
              <a:rPr lang="en-US" altLang="en-US" sz="2000" i="1" dirty="0">
                <a:solidFill>
                  <a:srgbClr val="000000"/>
                </a:solidFill>
              </a:rPr>
              <a:t>Visit the DSP Portal on the Partnership’s Website: </a:t>
            </a:r>
            <a:r>
              <a:rPr lang="en-US" altLang="en-US" sz="2000" i="1" dirty="0">
                <a:solidFill>
                  <a:srgbClr val="000000"/>
                </a:solidFill>
                <a:hlinkClick r:id="rId7">
                  <a:extLst>
                    <a:ext uri="{A12FA001-AC4F-418D-AE19-62706E023703}">
                      <ahyp:hlinkClr xmlns:ahyp="http://schemas.microsoft.com/office/drawing/2018/hyperlinkcolor" val="tx"/>
                    </a:ext>
                  </a:extLst>
                </a:hlinkClick>
              </a:rPr>
              <a:t>https://ccpfc.org/dsp</a:t>
            </a:r>
            <a:endParaRPr lang="en-US" altLang="en-US" sz="2000" i="1" dirty="0">
              <a:solidFill>
                <a:srgbClr val="000000"/>
              </a:solidFill>
            </a:endParaRPr>
          </a:p>
          <a:p>
            <a:pPr lvl="0" algn="ctr" eaLnBrk="0" fontAlgn="base" hangingPunct="0">
              <a:lnSpc>
                <a:spcPct val="100000"/>
              </a:lnSpc>
              <a:spcBef>
                <a:spcPct val="0"/>
              </a:spcBef>
              <a:spcAft>
                <a:spcPct val="0"/>
              </a:spcAft>
            </a:pPr>
            <a:endParaRPr lang="en-US" altLang="en-US" sz="2000" dirty="0">
              <a:solidFill>
                <a:srgbClr val="000000"/>
              </a:solidFill>
            </a:endParaRPr>
          </a:p>
          <a:p>
            <a:pPr lvl="0" eaLnBrk="0" fontAlgn="base" hangingPunct="0">
              <a:lnSpc>
                <a:spcPct val="100000"/>
              </a:lnSpc>
              <a:spcBef>
                <a:spcPct val="0"/>
              </a:spcBef>
              <a:spcAft>
                <a:spcPct val="0"/>
              </a:spcAft>
            </a:pPr>
            <a:r>
              <a:rPr lang="en-US" altLang="en-US" sz="2000" b="1" dirty="0">
                <a:solidFill>
                  <a:srgbClr val="000000"/>
                </a:solidFill>
              </a:rPr>
              <a:t>For Fiscal Support, please contact: </a:t>
            </a:r>
          </a:p>
          <a:p>
            <a:pPr lvl="0" eaLnBrk="0" fontAlgn="base" hangingPunct="0">
              <a:lnSpc>
                <a:spcPct val="100000"/>
              </a:lnSpc>
              <a:spcBef>
                <a:spcPct val="0"/>
              </a:spcBef>
              <a:spcAft>
                <a:spcPct val="0"/>
              </a:spcAft>
            </a:pPr>
            <a:r>
              <a:rPr lang="en-US" altLang="en-US" sz="2000" dirty="0">
                <a:solidFill>
                  <a:srgbClr val="000000"/>
                </a:solidFill>
              </a:rPr>
              <a:t>	Karen Staab	Accounting Manager		</a:t>
            </a:r>
            <a:r>
              <a:rPr lang="en-US" altLang="en-US" sz="2000" dirty="0">
                <a:solidFill>
                  <a:schemeClr val="tx1"/>
                </a:solidFill>
                <a:hlinkClick r:id="rId8">
                  <a:extLst>
                    <a:ext uri="{A12FA001-AC4F-418D-AE19-62706E023703}">
                      <ahyp:hlinkClr xmlns:ahyp="http://schemas.microsoft.com/office/drawing/2018/hyperlinkcolor" val="tx"/>
                    </a:ext>
                  </a:extLst>
                </a:hlinkClick>
              </a:rPr>
              <a:t>kstaab@ccpfc.org</a:t>
            </a:r>
            <a:endParaRPr lang="en-US" altLang="en-US" sz="2000" dirty="0">
              <a:solidFill>
                <a:schemeClr val="tx1"/>
              </a:solidFill>
            </a:endParaRPr>
          </a:p>
          <a:p>
            <a:pPr lvl="0" eaLnBrk="0" fontAlgn="base" hangingPunct="0">
              <a:lnSpc>
                <a:spcPct val="100000"/>
              </a:lnSpc>
              <a:spcBef>
                <a:spcPct val="0"/>
              </a:spcBef>
              <a:spcAft>
                <a:spcPct val="0"/>
              </a:spcAft>
            </a:pPr>
            <a:r>
              <a:rPr lang="en-US" altLang="en-US" sz="2000" dirty="0">
                <a:solidFill>
                  <a:schemeClr val="tx1"/>
                </a:solidFill>
              </a:rPr>
              <a:t>	</a:t>
            </a:r>
            <a:r>
              <a:rPr lang="en-US" altLang="en-US" sz="2000" dirty="0" err="1">
                <a:solidFill>
                  <a:schemeClr val="tx1"/>
                </a:solidFill>
              </a:rPr>
              <a:t>Kesia</a:t>
            </a:r>
            <a:r>
              <a:rPr lang="en-US" altLang="en-US" sz="2000" dirty="0">
                <a:solidFill>
                  <a:schemeClr val="tx1"/>
                </a:solidFill>
              </a:rPr>
              <a:t> Wilson	Fiscal Monitor			</a:t>
            </a:r>
            <a:r>
              <a:rPr lang="en-US" altLang="en-US" sz="2000" dirty="0">
                <a:solidFill>
                  <a:schemeClr val="tx1"/>
                </a:solidFill>
                <a:hlinkClick r:id="rId9">
                  <a:extLst>
                    <a:ext uri="{A12FA001-AC4F-418D-AE19-62706E023703}">
                      <ahyp:hlinkClr xmlns:ahyp="http://schemas.microsoft.com/office/drawing/2018/hyperlinkcolor" val="tx"/>
                    </a:ext>
                  </a:extLst>
                </a:hlinkClick>
              </a:rPr>
              <a:t>kwilson@ccpfc.org</a:t>
            </a:r>
            <a:endParaRPr lang="en-US" altLang="en-US" sz="2000" dirty="0">
              <a:solidFill>
                <a:schemeClr val="tx1"/>
              </a:solidFill>
            </a:endParaRPr>
          </a:p>
          <a:p>
            <a:pPr lvl="0" eaLnBrk="0" fontAlgn="base" hangingPunct="0">
              <a:lnSpc>
                <a:spcPct val="100000"/>
              </a:lnSpc>
              <a:spcBef>
                <a:spcPct val="0"/>
              </a:spcBef>
              <a:spcAft>
                <a:spcPct val="0"/>
              </a:spcAft>
            </a:pPr>
            <a:r>
              <a:rPr lang="en-US" altLang="en-US" sz="2000" dirty="0">
                <a:solidFill>
                  <a:srgbClr val="000000"/>
                </a:solidFill>
              </a:rPr>
              <a:t>	Michelle Downey	 Contracts Coordinator 		</a:t>
            </a:r>
            <a:r>
              <a:rPr lang="en-US" altLang="en-US" sz="2000" dirty="0">
                <a:solidFill>
                  <a:schemeClr val="tx1"/>
                </a:solidFill>
                <a:hlinkClick r:id="rId10">
                  <a:extLst>
                    <a:ext uri="{A12FA001-AC4F-418D-AE19-62706E023703}">
                      <ahyp:hlinkClr xmlns:ahyp="http://schemas.microsoft.com/office/drawing/2018/hyperlinkcolor" val="tx"/>
                    </a:ext>
                  </a:extLst>
                </a:hlinkClick>
              </a:rPr>
              <a:t>mdowney@ccpfc.org</a:t>
            </a:r>
            <a:endParaRPr lang="en-US" altLang="en-US" sz="2000" dirty="0">
              <a:solidFill>
                <a:schemeClr val="tx1"/>
              </a:solidFill>
            </a:endParaRPr>
          </a:p>
          <a:p>
            <a:pPr lvl="0" algn="ctr" eaLnBrk="0" fontAlgn="base" hangingPunct="0">
              <a:lnSpc>
                <a:spcPct val="100000"/>
              </a:lnSpc>
              <a:spcBef>
                <a:spcPct val="0"/>
              </a:spcBef>
              <a:spcAft>
                <a:spcPct val="0"/>
              </a:spcAft>
            </a:pPr>
            <a:endParaRPr lang="en-US" altLang="en-US" sz="2400" dirty="0">
              <a:solidFill>
                <a:srgbClr val="000000"/>
              </a:solidFill>
            </a:endParaRPr>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
        <p:nvSpPr>
          <p:cNvPr id="2" name="TextBox 1">
            <a:extLst>
              <a:ext uri="{FF2B5EF4-FFF2-40B4-BE49-F238E27FC236}">
                <a16:creationId xmlns:a16="http://schemas.microsoft.com/office/drawing/2014/main" id="{633E06BD-BEB4-4072-8F7A-7E0F408B640E}"/>
              </a:ext>
            </a:extLst>
          </p:cNvPr>
          <p:cNvSpPr txBox="1"/>
          <p:nvPr/>
        </p:nvSpPr>
        <p:spPr>
          <a:xfrm>
            <a:off x="4133088" y="920887"/>
            <a:ext cx="8220851" cy="461665"/>
          </a:xfrm>
          <a:prstGeom prst="rect">
            <a:avLst/>
          </a:prstGeom>
          <a:noFill/>
        </p:spPr>
        <p:txBody>
          <a:bodyPr wrap="square" rtlCol="0">
            <a:spAutoFit/>
          </a:bodyPr>
          <a:lstStyle/>
          <a:p>
            <a:r>
              <a:rPr lang="en-US" altLang="en-US" sz="2400" b="1" dirty="0">
                <a:solidFill>
                  <a:srgbClr val="000000"/>
                </a:solidFill>
                <a:latin typeface="Calibri" panose="020F0502020204030204" pitchFamily="34" charset="0"/>
                <a:cs typeface="Calibri" panose="020F0502020204030204" pitchFamily="34" charset="0"/>
              </a:rPr>
              <a:t>For more information on any of the following areas, contact:</a:t>
            </a:r>
            <a:endParaRPr lang="en-US" sz="2400" dirty="0"/>
          </a:p>
        </p:txBody>
      </p:sp>
    </p:spTree>
    <p:extLst>
      <p:ext uri="{BB962C8B-B14F-4D97-AF65-F5344CB8AC3E}">
        <p14:creationId xmlns:p14="http://schemas.microsoft.com/office/powerpoint/2010/main" val="358616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F729A8-6A49-4DCC-AF3C-38FC29ABDBBD}"/>
              </a:ext>
            </a:extLst>
          </p:cNvPr>
          <p:cNvSpPr>
            <a:spLocks noGrp="1"/>
          </p:cNvSpPr>
          <p:nvPr>
            <p:ph type="ftr" sz="quarter" idx="4294967295"/>
          </p:nvPr>
        </p:nvSpPr>
        <p:spPr>
          <a:xfrm>
            <a:off x="595884" y="6456328"/>
            <a:ext cx="4114800" cy="365125"/>
          </a:xfrm>
        </p:spPr>
        <p:txBody>
          <a:bodyPr/>
          <a:lstStyle/>
          <a:p>
            <a:r>
              <a:rPr lang="en-US" dirty="0"/>
              <a:t>Add a Footer</a:t>
            </a:r>
          </a:p>
        </p:txBody>
      </p:sp>
      <p:sp>
        <p:nvSpPr>
          <p:cNvPr id="3" name="Slide Number Placeholder 2">
            <a:extLst>
              <a:ext uri="{FF2B5EF4-FFF2-40B4-BE49-F238E27FC236}">
                <a16:creationId xmlns:a16="http://schemas.microsoft.com/office/drawing/2014/main" id="{D2C81A4F-A4D7-4348-843D-C215A75DE89A}"/>
              </a:ext>
            </a:extLst>
          </p:cNvPr>
          <p:cNvSpPr>
            <a:spLocks noGrp="1"/>
          </p:cNvSpPr>
          <p:nvPr>
            <p:ph type="sldNum" sz="quarter" idx="11"/>
          </p:nvPr>
        </p:nvSpPr>
        <p:spPr/>
        <p:txBody>
          <a:bodyPr/>
          <a:lstStyle/>
          <a:p>
            <a:fld id="{8C2E478F-E849-4A8C-AF1F-CBCC78A7CBFA}" type="slidenum">
              <a:rPr lang="en-US" smtClean="0"/>
              <a:pPr/>
              <a:t>3</a:t>
            </a:fld>
            <a:endParaRPr lang="en-US" dirty="0"/>
          </a:p>
        </p:txBody>
      </p:sp>
      <p:sp>
        <p:nvSpPr>
          <p:cNvPr id="4" name="Rectangle 3">
            <a:extLst>
              <a:ext uri="{FF2B5EF4-FFF2-40B4-BE49-F238E27FC236}">
                <a16:creationId xmlns:a16="http://schemas.microsoft.com/office/drawing/2014/main" id="{DD934935-7E8E-44F7-9DBB-1D0B6A21D7BB}"/>
              </a:ext>
            </a:extLst>
          </p:cNvPr>
          <p:cNvSpPr/>
          <p:nvPr/>
        </p:nvSpPr>
        <p:spPr>
          <a:xfrm>
            <a:off x="1427863" y="2921168"/>
            <a:ext cx="9336274" cy="1323439"/>
          </a:xfrm>
          <a:prstGeom prst="rect">
            <a:avLst/>
          </a:prstGeom>
        </p:spPr>
        <p:txBody>
          <a:bodyPr wrap="none">
            <a:spAutoFit/>
          </a:bodyPr>
          <a:lstStyle/>
          <a:p>
            <a:r>
              <a:rPr lang="en-US" sz="6000" b="1" dirty="0">
                <a:solidFill>
                  <a:srgbClr val="000000"/>
                </a:solidFill>
                <a:uFill>
                  <a:solidFill>
                    <a:srgbClr val="000000"/>
                  </a:solidFill>
                </a:uFill>
                <a:latin typeface="+mj-lt"/>
                <a:ea typeface="Arial Unicode MS"/>
                <a:cs typeface="Arial Unicode MS"/>
              </a:rPr>
              <a:t>Smart Start Financial Update</a:t>
            </a:r>
          </a:p>
          <a:p>
            <a:pPr algn="r"/>
            <a:r>
              <a:rPr lang="en-US" sz="2000" i="1" dirty="0">
                <a:solidFill>
                  <a:srgbClr val="000000"/>
                </a:solidFill>
                <a:uFill>
                  <a:solidFill>
                    <a:srgbClr val="000000"/>
                  </a:solidFill>
                </a:uFill>
                <a:latin typeface="+mj-lt"/>
                <a:ea typeface="Arial Unicode MS"/>
                <a:cs typeface="Arial Unicode MS"/>
              </a:rPr>
              <a:t>See DSP </a:t>
            </a:r>
            <a:r>
              <a:rPr lang="en-US" sz="2000" i="1" dirty="0" err="1">
                <a:solidFill>
                  <a:srgbClr val="000000"/>
                </a:solidFill>
                <a:uFill>
                  <a:solidFill>
                    <a:srgbClr val="000000"/>
                  </a:solidFill>
                </a:uFill>
                <a:latin typeface="+mj-lt"/>
                <a:ea typeface="Arial Unicode MS"/>
                <a:cs typeface="Arial Unicode MS"/>
              </a:rPr>
              <a:t>Contract_Fiscal</a:t>
            </a:r>
            <a:r>
              <a:rPr lang="en-US" sz="2000" i="1" dirty="0">
                <a:solidFill>
                  <a:srgbClr val="000000"/>
                </a:solidFill>
                <a:uFill>
                  <a:solidFill>
                    <a:srgbClr val="000000"/>
                  </a:solidFill>
                </a:uFill>
                <a:latin typeface="+mj-lt"/>
                <a:ea typeface="Arial Unicode MS"/>
                <a:cs typeface="Arial Unicode MS"/>
              </a:rPr>
              <a:t> Combined FY 25-26_Final at ccpfc.org/</a:t>
            </a:r>
            <a:r>
              <a:rPr lang="en-US" sz="2000" i="1" dirty="0" err="1">
                <a:solidFill>
                  <a:srgbClr val="000000"/>
                </a:solidFill>
                <a:uFill>
                  <a:solidFill>
                    <a:srgbClr val="000000"/>
                  </a:solidFill>
                </a:uFill>
                <a:latin typeface="+mj-lt"/>
                <a:ea typeface="Arial Unicode MS"/>
                <a:cs typeface="Arial Unicode MS"/>
              </a:rPr>
              <a:t>dsp</a:t>
            </a:r>
            <a:endParaRPr lang="en-US" sz="2000" i="1" dirty="0">
              <a:solidFill>
                <a:srgbClr val="000000"/>
              </a:solidFill>
              <a:uFill>
                <a:solidFill>
                  <a:srgbClr val="000000"/>
                </a:solidFill>
              </a:uFill>
              <a:latin typeface="+mj-lt"/>
              <a:ea typeface="Arial Unicode MS"/>
              <a:cs typeface="Arial Unicode MS"/>
            </a:endParaRPr>
          </a:p>
        </p:txBody>
      </p:sp>
      <p:pic>
        <p:nvPicPr>
          <p:cNvPr id="5" name="Picture 4">
            <a:extLst>
              <a:ext uri="{FF2B5EF4-FFF2-40B4-BE49-F238E27FC236}">
                <a16:creationId xmlns:a16="http://schemas.microsoft.com/office/drawing/2014/main" id="{78024E3D-5511-47A8-9CB4-91A72F068396}"/>
              </a:ext>
            </a:extLst>
          </p:cNvPr>
          <p:cNvPicPr>
            <a:picLocks noChangeAspect="1"/>
          </p:cNvPicPr>
          <p:nvPr/>
        </p:nvPicPr>
        <p:blipFill>
          <a:blip r:embed="rId2"/>
          <a:stretch>
            <a:fillRect/>
          </a:stretch>
        </p:blipFill>
        <p:spPr>
          <a:xfrm>
            <a:off x="4836763" y="175492"/>
            <a:ext cx="2518474" cy="2518474"/>
          </a:xfrm>
          <a:prstGeom prst="rect">
            <a:avLst/>
          </a:prstGeom>
        </p:spPr>
      </p:pic>
    </p:spTree>
    <p:extLst>
      <p:ext uri="{BB962C8B-B14F-4D97-AF65-F5344CB8AC3E}">
        <p14:creationId xmlns:p14="http://schemas.microsoft.com/office/powerpoint/2010/main" val="219555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858329" y="1271017"/>
            <a:ext cx="6475342" cy="1779901"/>
          </a:xfrm>
        </p:spPr>
        <p:txBody>
          <a:bodyPr>
            <a:normAutofit fontScale="90000"/>
          </a:bodyPr>
          <a:lstStyle/>
          <a:p>
            <a:r>
              <a:rPr lang="en-US" dirty="0">
                <a:solidFill>
                  <a:srgbClr val="0082C8"/>
                </a:solidFill>
              </a:rPr>
              <a:t>Grant Expectations and </a:t>
            </a:r>
            <a:r>
              <a:rPr lang="en-US" sz="4900" dirty="0">
                <a:solidFill>
                  <a:srgbClr val="0082C8"/>
                </a:solidFill>
              </a:rPr>
              <a:t>Requirements</a:t>
            </a:r>
            <a:br>
              <a:rPr lang="en-US" dirty="0">
                <a:solidFill>
                  <a:srgbClr val="0082C8"/>
                </a:solidFill>
              </a:rPr>
            </a:br>
            <a:r>
              <a:rPr lang="en-US" dirty="0">
                <a:solidFill>
                  <a:srgbClr val="0082C8"/>
                </a:solidFill>
              </a:rPr>
              <a:t>FY 2025-26</a:t>
            </a:r>
          </a:p>
        </p:txBody>
      </p:sp>
      <p:sp>
        <p:nvSpPr>
          <p:cNvPr id="3" name="Subtitle 2">
            <a:extLst>
              <a:ext uri="{FF2B5EF4-FFF2-40B4-BE49-F238E27FC236}">
                <a16:creationId xmlns:a16="http://schemas.microsoft.com/office/drawing/2014/main" id="{EE31A569-3DAD-4C3B-ABD2-3575D43ABB35}"/>
              </a:ext>
            </a:extLst>
          </p:cNvPr>
          <p:cNvSpPr>
            <a:spLocks noGrp="1"/>
          </p:cNvSpPr>
          <p:nvPr>
            <p:ph type="subTitle" idx="1"/>
          </p:nvPr>
        </p:nvSpPr>
        <p:spPr/>
        <p:txBody>
          <a:bodyPr>
            <a:normAutofit fontScale="77500" lnSpcReduction="20000"/>
          </a:bodyPr>
          <a:lstStyle/>
          <a:p>
            <a:r>
              <a:rPr lang="en-US" i="1" dirty="0">
                <a:latin typeface="+mn-lt"/>
              </a:rPr>
              <a:t>See DSP Inservice2025-26_P&amp;E at ccpfc.org/</a:t>
            </a:r>
            <a:r>
              <a:rPr lang="en-US" i="1" dirty="0" err="1">
                <a:latin typeface="+mn-lt"/>
              </a:rPr>
              <a:t>dsp</a:t>
            </a:r>
            <a:endParaRPr lang="en-US" i="1" dirty="0">
              <a:latin typeface="+mn-lt"/>
            </a:endParaRPr>
          </a:p>
        </p:txBody>
      </p:sp>
    </p:spTree>
    <p:extLst>
      <p:ext uri="{BB962C8B-B14F-4D97-AF65-F5344CB8AC3E}">
        <p14:creationId xmlns:p14="http://schemas.microsoft.com/office/powerpoint/2010/main" val="250621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DC2ED17-6FEF-4533-B2B3-67DA45611345}"/>
              </a:ext>
            </a:extLst>
          </p:cNvPr>
          <p:cNvSpPr>
            <a:spLocks noGrp="1"/>
          </p:cNvSpPr>
          <p:nvPr>
            <p:ph type="ctrTitle"/>
          </p:nvPr>
        </p:nvSpPr>
        <p:spPr>
          <a:xfrm>
            <a:off x="1189608" y="90030"/>
            <a:ext cx="9490229" cy="1019679"/>
          </a:xfrm>
        </p:spPr>
        <p:txBody>
          <a:bodyPr/>
          <a:lstStyle/>
          <a:p>
            <a:r>
              <a:rPr lang="en-US" dirty="0">
                <a:solidFill>
                  <a:srgbClr val="0082C8"/>
                </a:solidFill>
              </a:rPr>
              <a:t>	First – a thank you!!</a:t>
            </a:r>
          </a:p>
        </p:txBody>
      </p:sp>
      <p:sp>
        <p:nvSpPr>
          <p:cNvPr id="12" name="Content Placeholder 11">
            <a:extLst>
              <a:ext uri="{FF2B5EF4-FFF2-40B4-BE49-F238E27FC236}">
                <a16:creationId xmlns:a16="http://schemas.microsoft.com/office/drawing/2014/main" id="{A3A254F4-F97F-46DB-8056-27DFF14C8E41}"/>
              </a:ext>
            </a:extLst>
          </p:cNvPr>
          <p:cNvSpPr>
            <a:spLocks noGrp="1"/>
          </p:cNvSpPr>
          <p:nvPr>
            <p:ph type="subTitle" idx="1"/>
          </p:nvPr>
        </p:nvSpPr>
        <p:spPr>
          <a:xfrm>
            <a:off x="6243784" y="1761359"/>
            <a:ext cx="5057490" cy="2463776"/>
          </a:xfrm>
        </p:spPr>
        <p:txBody>
          <a:bodyPr>
            <a:normAutofit/>
          </a:bodyPr>
          <a:lstStyle/>
          <a:p>
            <a:r>
              <a:rPr lang="en-US" dirty="0">
                <a:latin typeface="+mn-lt"/>
              </a:rPr>
              <a:t>We appreciate your hard work throughout the year in completing and submitting your fourth-quarter and year-end reports, as well as your support with the monitoring reports. </a:t>
            </a: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063" y="6413500"/>
            <a:ext cx="642937" cy="407988"/>
          </a:xfrm>
        </p:spPr>
        <p:txBody>
          <a:bodyPr/>
          <a:lstStyle/>
          <a:p>
            <a:fld id="{8C2E478F-E849-4A8C-AF1F-CBCC78A7CBFA}" type="slidenum">
              <a:rPr lang="en-US" smtClean="0"/>
              <a:pPr/>
              <a:t>5</a:t>
            </a:fld>
            <a:endParaRPr lang="en-US" dirty="0"/>
          </a:p>
        </p:txBody>
      </p:sp>
      <p:pic>
        <p:nvPicPr>
          <p:cNvPr id="3" name="Picture 2">
            <a:extLst>
              <a:ext uri="{FF2B5EF4-FFF2-40B4-BE49-F238E27FC236}">
                <a16:creationId xmlns:a16="http://schemas.microsoft.com/office/drawing/2014/main" id="{0FBC50F2-0EFF-459D-BE6A-A38A533D65F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2034" y="1177526"/>
            <a:ext cx="5136184" cy="3631443"/>
          </a:xfrm>
          <a:prstGeom prst="rect">
            <a:avLst/>
          </a:prstGeom>
        </p:spPr>
      </p:pic>
      <p:sp>
        <p:nvSpPr>
          <p:cNvPr id="5" name="TextBox 4">
            <a:extLst>
              <a:ext uri="{FF2B5EF4-FFF2-40B4-BE49-F238E27FC236}">
                <a16:creationId xmlns:a16="http://schemas.microsoft.com/office/drawing/2014/main" id="{79E8C2EC-7609-4E79-8078-034FC5C98B07}"/>
              </a:ext>
            </a:extLst>
          </p:cNvPr>
          <p:cNvSpPr txBox="1"/>
          <p:nvPr/>
        </p:nvSpPr>
        <p:spPr>
          <a:xfrm>
            <a:off x="1246143" y="6997586"/>
            <a:ext cx="3880039" cy="230832"/>
          </a:xfrm>
          <a:prstGeom prst="rect">
            <a:avLst/>
          </a:prstGeom>
          <a:noFill/>
        </p:spPr>
        <p:txBody>
          <a:bodyPr wrap="square" rtlCol="0">
            <a:spAutoFit/>
          </a:bodyPr>
          <a:lstStyle/>
          <a:p>
            <a:r>
              <a:rPr lang="en-US" sz="900">
                <a:hlinkClick r:id="rId4" tooltip="https://foto.wuestenigel.com/jahreszahl-2023-vor-einer-elektronischen-leiterplatte-als-hintergrund/"/>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50238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118459" y="682908"/>
            <a:ext cx="8824404" cy="836694"/>
          </a:xfrm>
        </p:spPr>
        <p:txBody>
          <a:bodyPr>
            <a:noAutofit/>
          </a:bodyPr>
          <a:lstStyle/>
          <a:p>
            <a:r>
              <a:rPr lang="en-US" sz="4000" cap="none" dirty="0">
                <a:solidFill>
                  <a:srgbClr val="0082C8"/>
                </a:solidFill>
              </a:rPr>
              <a:t>Data Management Update</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1122602" y="1775963"/>
            <a:ext cx="9946795" cy="3436117"/>
          </a:xfrm>
        </p:spPr>
        <p:txBody>
          <a:bodyPr>
            <a:normAutofit lnSpcReduction="10000"/>
          </a:bodyPr>
          <a:lstStyle/>
          <a:p>
            <a:pPr marL="342900" lvl="0" indent="-342900" eaLnBrk="0" fontAlgn="base" hangingPunct="0">
              <a:lnSpc>
                <a:spcPct val="100000"/>
              </a:lnSpc>
              <a:spcBef>
                <a:spcPts val="200"/>
              </a:spcBef>
              <a:spcAft>
                <a:spcPts val="200"/>
              </a:spcAft>
              <a:buClr>
                <a:srgbClr val="E78A00"/>
              </a:buClr>
              <a:buSzPct val="75000"/>
              <a:buFont typeface="Wingdings" panose="05000000000000000000" pitchFamily="2" charset="2"/>
              <a:buChar char="¢"/>
              <a:defRPr/>
            </a:pPr>
            <a:r>
              <a:rPr lang="en-US" sz="2400" dirty="0">
                <a:solidFill>
                  <a:srgbClr val="000000"/>
                </a:solidFill>
                <a:latin typeface="Arial"/>
              </a:rPr>
              <a:t>P&amp;E completed modules for Kaleidoscope, the Lending Library, and Parents for Higher Education (</a:t>
            </a:r>
            <a:r>
              <a:rPr lang="en-US" sz="2400" b="1" dirty="0">
                <a:solidFill>
                  <a:srgbClr val="000000"/>
                </a:solidFill>
                <a:latin typeface="Arial"/>
              </a:rPr>
              <a:t>Program Management Module – PMM</a:t>
            </a:r>
            <a:r>
              <a:rPr lang="en-US" sz="2400" dirty="0">
                <a:solidFill>
                  <a:srgbClr val="000000"/>
                </a:solidFill>
                <a:latin typeface="Arial"/>
              </a:rPr>
              <a:t>). </a:t>
            </a:r>
          </a:p>
          <a:p>
            <a:pPr marL="342900" lvl="0" indent="-342900" eaLnBrk="0" fontAlgn="base" hangingPunct="0">
              <a:lnSpc>
                <a:spcPct val="100000"/>
              </a:lnSpc>
              <a:spcBef>
                <a:spcPts val="200"/>
              </a:spcBef>
              <a:spcAft>
                <a:spcPts val="200"/>
              </a:spcAft>
              <a:buClr>
                <a:srgbClr val="E78A00"/>
              </a:buClr>
              <a:buSzPct val="75000"/>
              <a:buFont typeface="Wingdings" panose="05000000000000000000" pitchFamily="2" charset="2"/>
              <a:buChar char="¢"/>
              <a:defRPr/>
            </a:pPr>
            <a:r>
              <a:rPr lang="en-US" sz="2400" dirty="0">
                <a:solidFill>
                  <a:srgbClr val="000000"/>
                </a:solidFill>
                <a:latin typeface="Arial"/>
              </a:rPr>
              <a:t>Programs selected did not have other external databases to track their programs.  </a:t>
            </a:r>
          </a:p>
          <a:p>
            <a:pPr marL="342900" lvl="0" indent="-342900" eaLnBrk="0" fontAlgn="base" hangingPunct="0">
              <a:lnSpc>
                <a:spcPct val="100000"/>
              </a:lnSpc>
              <a:spcBef>
                <a:spcPts val="200"/>
              </a:spcBef>
              <a:spcAft>
                <a:spcPts val="200"/>
              </a:spcAft>
              <a:buClr>
                <a:srgbClr val="E78A00"/>
              </a:buClr>
              <a:buSzPct val="75000"/>
              <a:buFont typeface="Wingdings" panose="05000000000000000000" pitchFamily="2" charset="2"/>
              <a:buChar char="¢"/>
              <a:defRPr/>
            </a:pPr>
            <a:r>
              <a:rPr lang="en-US" sz="2400" dirty="0">
                <a:solidFill>
                  <a:srgbClr val="000000"/>
                </a:solidFill>
                <a:latin typeface="Arial"/>
              </a:rPr>
              <a:t>NCPC shifted to use of </a:t>
            </a:r>
            <a:r>
              <a:rPr lang="en-US" sz="2400" b="1" dirty="0">
                <a:solidFill>
                  <a:srgbClr val="000000"/>
                </a:solidFill>
                <a:latin typeface="Arial"/>
              </a:rPr>
              <a:t>DATA TEMPLATES </a:t>
            </a:r>
            <a:r>
              <a:rPr lang="en-US" sz="2400" dirty="0">
                <a:solidFill>
                  <a:srgbClr val="000000"/>
                </a:solidFill>
                <a:latin typeface="Arial"/>
              </a:rPr>
              <a:t>for submission of reports into the new Contract Management Data System (CDMS). </a:t>
            </a:r>
          </a:p>
          <a:p>
            <a:pPr marL="342900" lvl="0" indent="-342900" eaLnBrk="0" fontAlgn="base" hangingPunct="0">
              <a:lnSpc>
                <a:spcPct val="100000"/>
              </a:lnSpc>
              <a:spcBef>
                <a:spcPts val="200"/>
              </a:spcBef>
              <a:spcAft>
                <a:spcPts val="200"/>
              </a:spcAft>
              <a:buClr>
                <a:srgbClr val="E78A00"/>
              </a:buClr>
              <a:buSzPct val="75000"/>
              <a:buFont typeface="Wingdings" panose="05000000000000000000" pitchFamily="2" charset="2"/>
              <a:buChar char="¢"/>
              <a:defRPr/>
            </a:pPr>
            <a:r>
              <a:rPr lang="en-US" sz="2400" dirty="0">
                <a:solidFill>
                  <a:srgbClr val="000000"/>
                </a:solidFill>
                <a:latin typeface="Arial"/>
              </a:rPr>
              <a:t>All Programs that use other external databases will continue to provide required supporting documentation. </a:t>
            </a:r>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spTree>
    <p:extLst>
      <p:ext uri="{BB962C8B-B14F-4D97-AF65-F5344CB8AC3E}">
        <p14:creationId xmlns:p14="http://schemas.microsoft.com/office/powerpoint/2010/main" val="286625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5C47F4-5FE8-4CEE-8E99-1CE762865CE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69763" y="1048084"/>
            <a:ext cx="2964210" cy="1976140"/>
          </a:xfrm>
          <a:prstGeom prst="rect">
            <a:avLst/>
          </a:prstGeom>
        </p:spPr>
      </p:pic>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827336" y="1587285"/>
            <a:ext cx="8602991" cy="2873879"/>
          </a:xfrm>
        </p:spPr>
        <p:txBody>
          <a:bodyPr>
            <a:noAutofit/>
          </a:bodyPr>
          <a:lstStyle/>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Quarterly Reports/Narratives &amp; Special Stories </a:t>
            </a:r>
            <a:r>
              <a:rPr lang="en-US" altLang="en-US" sz="2400" b="1" u="sng" dirty="0">
                <a:solidFill>
                  <a:srgbClr val="000000"/>
                </a:solidFill>
                <a:latin typeface="Calibri" panose="020F0502020204030204" pitchFamily="34" charset="0"/>
                <a:cs typeface="Calibri" panose="020F0502020204030204" pitchFamily="34" charset="0"/>
              </a:rPr>
              <a:t>on time</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Formal Site Visits (FSV) at least once during the third quarter, sometimes more frequently if on a </a:t>
            </a:r>
            <a:r>
              <a:rPr lang="en-US" altLang="en-US" sz="2400" b="1" dirty="0">
                <a:solidFill>
                  <a:srgbClr val="000000"/>
                </a:solidFill>
                <a:latin typeface="Calibri" panose="020F0502020204030204" pitchFamily="34" charset="0"/>
                <a:cs typeface="Calibri" panose="020F0502020204030204" pitchFamily="34" charset="0"/>
              </a:rPr>
              <a:t>System of Support</a:t>
            </a:r>
            <a:r>
              <a:rPr lang="en-US" altLang="en-US" sz="2400" dirty="0">
                <a:solidFill>
                  <a:srgbClr val="000000"/>
                </a:solidFill>
                <a:latin typeface="Calibri" panose="020F0502020204030204" pitchFamily="34" charset="0"/>
                <a:cs typeface="Calibri" panose="020F0502020204030204" pitchFamily="34" charset="0"/>
              </a:rPr>
              <a:t>.</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Tell us about program modifications requiring a change to your activities, outcomes, or what you track  (logic model)</a:t>
            </a:r>
          </a:p>
          <a:p>
            <a:pPr marL="342900" lvl="0" indent="-3429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Changes to the program point of contact / key personnel</a:t>
            </a:r>
          </a:p>
          <a:p>
            <a:pPr marL="2057400" lvl="0" indent="-228600" fontAlgn="base">
              <a:lnSpc>
                <a:spcPct val="100000"/>
              </a:lnSpc>
              <a:spcBef>
                <a:spcPct val="20000"/>
              </a:spcBef>
              <a:spcAft>
                <a:spcPct val="0"/>
              </a:spcAft>
              <a:buClr>
                <a:srgbClr val="E78A00"/>
              </a:buClr>
              <a:buSzPct val="75000"/>
              <a:buFont typeface="Wingdings" panose="05000000000000000000" pitchFamily="2" charset="2"/>
              <a:buChar char="v"/>
              <a:defRPr/>
            </a:pPr>
            <a:r>
              <a:rPr lang="en-US" altLang="en-US" sz="2400" dirty="0">
                <a:solidFill>
                  <a:srgbClr val="000000"/>
                </a:solidFill>
                <a:latin typeface="Calibri" panose="020F0502020204030204" pitchFamily="34" charset="0"/>
                <a:cs typeface="Calibri" panose="020F0502020204030204" pitchFamily="34" charset="0"/>
              </a:rPr>
              <a:t>Budget / Contract Related Questions: Contact </a:t>
            </a:r>
            <a:r>
              <a:rPr lang="en-US" altLang="en-US" sz="2400" b="1" dirty="0">
                <a:solidFill>
                  <a:srgbClr val="000000"/>
                </a:solidFill>
                <a:latin typeface="Calibri" panose="020F0502020204030204" pitchFamily="34" charset="0"/>
                <a:cs typeface="Calibri" panose="020F0502020204030204" pitchFamily="34" charset="0"/>
              </a:rPr>
              <a:t>Karen Staab</a:t>
            </a:r>
            <a:r>
              <a:rPr lang="en-US" altLang="en-US" sz="2400" dirty="0">
                <a:solidFill>
                  <a:srgbClr val="000000"/>
                </a:solidFill>
                <a:latin typeface="Calibri" panose="020F0502020204030204" pitchFamily="34" charset="0"/>
                <a:cs typeface="Calibri" panose="020F0502020204030204" pitchFamily="34" charset="0"/>
              </a:rPr>
              <a:t>, </a:t>
            </a:r>
            <a:r>
              <a:rPr lang="en-US" altLang="en-US" sz="2400" dirty="0">
                <a:solidFill>
                  <a:schemeClr val="accent3">
                    <a:lumMod val="75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kstaab@ccpfc.org</a:t>
            </a:r>
            <a:r>
              <a:rPr lang="en-US" altLang="en-US" sz="2400" dirty="0">
                <a:solidFill>
                  <a:schemeClr val="accent3">
                    <a:lumMod val="75000"/>
                  </a:schemeClr>
                </a:solidFill>
                <a:latin typeface="Calibri" panose="020F0502020204030204" pitchFamily="34" charset="0"/>
                <a:cs typeface="Calibri" panose="020F0502020204030204" pitchFamily="34" charset="0"/>
              </a:rPr>
              <a:t> </a:t>
            </a:r>
            <a:r>
              <a:rPr lang="en-US" altLang="en-US" sz="2400" dirty="0">
                <a:solidFill>
                  <a:schemeClr val="accent3">
                    <a:lumMod val="75000"/>
                  </a:schemeClr>
                </a:solidFill>
                <a:latin typeface="Arial"/>
              </a:rPr>
              <a:t> - </a:t>
            </a:r>
            <a:r>
              <a:rPr lang="en-US" altLang="en-US" sz="2400" dirty="0">
                <a:solidFill>
                  <a:schemeClr val="accent3">
                    <a:lumMod val="75000"/>
                  </a:schemeClr>
                </a:solidFill>
              </a:rPr>
              <a:t>F</a:t>
            </a:r>
            <a:r>
              <a:rPr lang="en-US" altLang="en-US" sz="2400" dirty="0">
                <a:solidFill>
                  <a:schemeClr val="accent3">
                    <a:lumMod val="75000"/>
                  </a:schemeClr>
                </a:solidFill>
                <a:latin typeface="+mj-lt"/>
              </a:rPr>
              <a:t>iscal</a:t>
            </a:r>
          </a:p>
          <a:p>
            <a:pPr marL="2057400" lvl="0" indent="-228600" fontAlgn="base">
              <a:lnSpc>
                <a:spcPct val="100000"/>
              </a:lnSpc>
              <a:spcBef>
                <a:spcPct val="20000"/>
              </a:spcBef>
              <a:spcAft>
                <a:spcPct val="0"/>
              </a:spcAft>
              <a:buClr>
                <a:srgbClr val="E78A00"/>
              </a:buClr>
              <a:buSzPct val="75000"/>
              <a:defRPr/>
            </a:pPr>
            <a:r>
              <a:rPr lang="en-US" altLang="en-US" sz="2400" b="1" dirty="0">
                <a:solidFill>
                  <a:schemeClr val="accent3">
                    <a:lumMod val="75000"/>
                  </a:schemeClr>
                </a:solidFill>
                <a:latin typeface="Arial"/>
              </a:rPr>
              <a:t>   </a:t>
            </a:r>
            <a:r>
              <a:rPr lang="en-US" altLang="en-US" sz="2400" b="1" dirty="0">
                <a:solidFill>
                  <a:schemeClr val="accent3">
                    <a:lumMod val="75000"/>
                  </a:schemeClr>
                </a:solidFill>
                <a:latin typeface="+mj-lt"/>
              </a:rPr>
              <a:t>Michelle Downey, </a:t>
            </a:r>
            <a:r>
              <a:rPr lang="en-US" altLang="en-US" sz="2400" dirty="0">
                <a:solidFill>
                  <a:schemeClr val="tx1"/>
                </a:solidFill>
                <a:latin typeface="+mj-lt"/>
                <a:hlinkClick r:id="rId7">
                  <a:extLst>
                    <a:ext uri="{A12FA001-AC4F-418D-AE19-62706E023703}">
                      <ahyp:hlinkClr xmlns:ahyp="http://schemas.microsoft.com/office/drawing/2018/hyperlinkcolor" val="tx"/>
                    </a:ext>
                  </a:extLst>
                </a:hlinkClick>
              </a:rPr>
              <a:t>mdowney@ccpfc.org</a:t>
            </a:r>
            <a:r>
              <a:rPr lang="en-US" altLang="en-US" sz="2400" dirty="0">
                <a:solidFill>
                  <a:schemeClr val="tx1"/>
                </a:solidFill>
                <a:latin typeface="+mj-lt"/>
              </a:rPr>
              <a:t> - Contracts</a:t>
            </a:r>
          </a:p>
        </p:txBody>
      </p:sp>
      <p:sp>
        <p:nvSpPr>
          <p:cNvPr id="11" name="Rectangle: Single Corner Snipped 10">
            <a:extLst>
              <a:ext uri="{FF2B5EF4-FFF2-40B4-BE49-F238E27FC236}">
                <a16:creationId xmlns:a16="http://schemas.microsoft.com/office/drawing/2014/main" id="{85DF53DB-409B-49FA-A52D-E30AD84AED76}"/>
              </a:ext>
              <a:ext uri="{C183D7F6-B498-43B3-948B-1728B52AA6E4}">
                <adec:decorative xmlns:adec="http://schemas.microsoft.com/office/drawing/2017/decorative" val="1"/>
              </a:ext>
            </a:extLst>
          </p:cNvPr>
          <p:cNvSpPr/>
          <p:nvPr/>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6413649"/>
            <a:ext cx="642731" cy="407804"/>
          </a:xfrm>
        </p:spPr>
        <p:txBody>
          <a:bodyPr/>
          <a:lstStyle/>
          <a:p>
            <a:fld id="{8C2E478F-E849-4A8C-AF1F-CBCC78A7CBFA}" type="slidenum">
              <a:rPr lang="en-US" smtClean="0"/>
              <a:pPr/>
              <a:t>7</a:t>
            </a:fld>
            <a:endParaRPr lang="en-US" dirty="0"/>
          </a:p>
        </p:txBody>
      </p:sp>
      <p:sp>
        <p:nvSpPr>
          <p:cNvPr id="12" name="Text Placeholder 7">
            <a:extLst>
              <a:ext uri="{FF2B5EF4-FFF2-40B4-BE49-F238E27FC236}">
                <a16:creationId xmlns:a16="http://schemas.microsoft.com/office/drawing/2014/main" id="{B916D918-53B2-4970-9078-72B0791A2259}"/>
              </a:ext>
            </a:extLst>
          </p:cNvPr>
          <p:cNvSpPr txBox="1">
            <a:spLocks/>
          </p:cNvSpPr>
          <p:nvPr/>
        </p:nvSpPr>
        <p:spPr>
          <a:xfrm>
            <a:off x="6096000" y="540689"/>
            <a:ext cx="5138057" cy="521605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rgbClr val="2F334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endParaRPr lang="en-US" sz="1400" dirty="0"/>
          </a:p>
        </p:txBody>
      </p:sp>
      <p:pic>
        <p:nvPicPr>
          <p:cNvPr id="5" name="Picture 4">
            <a:extLst>
              <a:ext uri="{FF2B5EF4-FFF2-40B4-BE49-F238E27FC236}">
                <a16:creationId xmlns:a16="http://schemas.microsoft.com/office/drawing/2014/main" id="{C979A0FC-BD06-4C22-B25E-FD98156F49A9}"/>
              </a:ext>
            </a:extLst>
          </p:cNvPr>
          <p:cNvPicPr>
            <a:picLocks noChangeAspect="1"/>
          </p:cNvPicPr>
          <p:nvPr/>
        </p:nvPicPr>
        <p:blipFill>
          <a:blip r:embed="rId8"/>
          <a:stretch>
            <a:fillRect/>
          </a:stretch>
        </p:blipFill>
        <p:spPr>
          <a:xfrm>
            <a:off x="4399806" y="504142"/>
            <a:ext cx="7388992" cy="836694"/>
          </a:xfrm>
          <a:prstGeom prst="rect">
            <a:avLst/>
          </a:prstGeom>
        </p:spPr>
      </p:pic>
    </p:spTree>
    <p:extLst>
      <p:ext uri="{BB962C8B-B14F-4D97-AF65-F5344CB8AC3E}">
        <p14:creationId xmlns:p14="http://schemas.microsoft.com/office/powerpoint/2010/main" val="188316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4294967295"/>
          </p:nvPr>
        </p:nvSpPr>
        <p:spPr>
          <a:xfrm>
            <a:off x="11549268" y="5554908"/>
            <a:ext cx="642731" cy="407804"/>
          </a:xfrm>
        </p:spPr>
        <p:txBody>
          <a:bodyPr/>
          <a:lstStyle/>
          <a:p>
            <a:fld id="{8C2E478F-E849-4A8C-AF1F-CBCC78A7CBFA}" type="slidenum">
              <a:rPr lang="en-US" smtClean="0"/>
              <a:pPr/>
              <a:t>8</a:t>
            </a:fld>
            <a:endParaRPr lang="en-US" dirty="0"/>
          </a:p>
        </p:txBody>
      </p:sp>
      <p:sp>
        <p:nvSpPr>
          <p:cNvPr id="5" name="TextBox 4">
            <a:extLst>
              <a:ext uri="{FF2B5EF4-FFF2-40B4-BE49-F238E27FC236}">
                <a16:creationId xmlns:a16="http://schemas.microsoft.com/office/drawing/2014/main" id="{5222704B-EC58-43AA-A3C7-4B60ECA3635D}"/>
              </a:ext>
            </a:extLst>
          </p:cNvPr>
          <p:cNvSpPr txBox="1"/>
          <p:nvPr/>
        </p:nvSpPr>
        <p:spPr>
          <a:xfrm>
            <a:off x="408083" y="150920"/>
            <a:ext cx="11310151" cy="1077218"/>
          </a:xfrm>
          <a:prstGeom prst="rect">
            <a:avLst/>
          </a:prstGeom>
          <a:noFill/>
        </p:spPr>
        <p:txBody>
          <a:bodyPr wrap="square" rtlCol="0">
            <a:spAutoFit/>
          </a:bodyPr>
          <a:lstStyle/>
          <a:p>
            <a:pPr algn="ctr"/>
            <a:r>
              <a:rPr lang="en-US" altLang="en-US" sz="3200" b="1" dirty="0">
                <a:solidFill>
                  <a:srgbClr val="0070C0"/>
                </a:solidFill>
                <a:latin typeface="Calibri" panose="020F0502020204030204" pitchFamily="34" charset="0"/>
                <a:ea typeface="+mj-ea"/>
                <a:cs typeface="Calibri" panose="020F0502020204030204" pitchFamily="34" charset="0"/>
              </a:rPr>
              <a:t>Smart Start </a:t>
            </a:r>
            <a:br>
              <a:rPr lang="en-US" altLang="en-US" sz="3200" b="1" dirty="0">
                <a:solidFill>
                  <a:srgbClr val="0070C0"/>
                </a:solidFill>
                <a:latin typeface="Calibri" panose="020F0502020204030204" pitchFamily="34" charset="0"/>
                <a:ea typeface="+mj-ea"/>
                <a:cs typeface="Calibri" panose="020F0502020204030204" pitchFamily="34" charset="0"/>
              </a:rPr>
            </a:br>
            <a:r>
              <a:rPr lang="en-US" altLang="en-US" sz="3200" b="1" dirty="0">
                <a:solidFill>
                  <a:srgbClr val="0070C0"/>
                </a:solidFill>
                <a:latin typeface="Calibri" panose="020F0502020204030204" pitchFamily="34" charset="0"/>
                <a:ea typeface="+mj-ea"/>
                <a:cs typeface="Calibri" panose="020F0502020204030204" pitchFamily="34" charset="0"/>
              </a:rPr>
              <a:t>Grant Expectations and Requirements</a:t>
            </a:r>
            <a:endParaRPr lang="en-US" dirty="0"/>
          </a:p>
        </p:txBody>
      </p:sp>
      <p:sp>
        <p:nvSpPr>
          <p:cNvPr id="6" name="TextBox 5">
            <a:extLst>
              <a:ext uri="{FF2B5EF4-FFF2-40B4-BE49-F238E27FC236}">
                <a16:creationId xmlns:a16="http://schemas.microsoft.com/office/drawing/2014/main" id="{81810B44-8405-4BBC-9339-5A275A720B01}"/>
              </a:ext>
            </a:extLst>
          </p:cNvPr>
          <p:cNvSpPr txBox="1"/>
          <p:nvPr/>
        </p:nvSpPr>
        <p:spPr>
          <a:xfrm>
            <a:off x="550416" y="1367161"/>
            <a:ext cx="10998852" cy="3613297"/>
          </a:xfrm>
          <a:prstGeom prst="rect">
            <a:avLst/>
          </a:prstGeom>
          <a:noFill/>
        </p:spPr>
        <p:txBody>
          <a:bodyPr wrap="square" rtlCol="0">
            <a:spAutoFit/>
          </a:bodyPr>
          <a:lstStyle/>
          <a:p>
            <a:pPr marL="342900" lvl="0" indent="-342900" eaLnBrk="0" fontAlgn="base" hangingPunct="0">
              <a:spcBef>
                <a:spcPct val="20000"/>
              </a:spcBef>
              <a:spcAft>
                <a:spcPct val="0"/>
              </a:spcAft>
              <a:buClr>
                <a:srgbClr val="E78A00"/>
              </a:buClr>
              <a:buSzPct val="75000"/>
              <a:buFont typeface="Wingdings" panose="05000000000000000000" pitchFamily="2" charset="2"/>
              <a:buChar char="v"/>
              <a:defRPr/>
            </a:pPr>
            <a:r>
              <a:rPr lang="en-US" sz="2200" b="1" dirty="0">
                <a:solidFill>
                  <a:srgbClr val="000000"/>
                </a:solidFill>
                <a:latin typeface="Calibri" panose="020F0502020204030204" pitchFamily="34" charset="0"/>
                <a:cs typeface="Calibri" panose="020F0502020204030204" pitchFamily="34" charset="0"/>
              </a:rPr>
              <a:t>Document for Review and Signature (Packet)</a:t>
            </a:r>
          </a:p>
          <a:p>
            <a:pPr marL="342900" lvl="0" indent="-342900" fontAlgn="base">
              <a:spcBef>
                <a:spcPct val="20000"/>
              </a:spcBef>
              <a:spcAft>
                <a:spcPct val="0"/>
              </a:spcAft>
              <a:buClr>
                <a:srgbClr val="E78A00"/>
              </a:buClr>
              <a:buSzPct val="75000"/>
              <a:buFont typeface="Wingdings" panose="05000000000000000000" pitchFamily="2" charset="2"/>
              <a:buChar char="v"/>
              <a:defRPr/>
            </a:pPr>
            <a:r>
              <a:rPr lang="en-US" altLang="en-US" sz="2200" b="1" dirty="0">
                <a:solidFill>
                  <a:srgbClr val="000000"/>
                </a:solidFill>
                <a:latin typeface="Calibri" panose="020F0502020204030204" pitchFamily="34" charset="0"/>
                <a:cs typeface="Calibri" panose="020F0502020204030204" pitchFamily="34" charset="0"/>
              </a:rPr>
              <a:t>Contract Activity Description (CAD)</a:t>
            </a:r>
            <a:endParaRPr lang="en-US" altLang="en-US" sz="2200" dirty="0">
              <a:solidFill>
                <a:srgbClr val="000000"/>
              </a:solidFill>
              <a:latin typeface="Calibri" panose="020F0502020204030204" pitchFamily="34" charset="0"/>
              <a:cs typeface="Calibri" panose="020F0502020204030204" pitchFamily="34" charset="0"/>
            </a:endParaRP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CADs can no longer be changed. </a:t>
            </a:r>
            <a:endParaRPr lang="en-US" altLang="en-US" sz="2200" i="1" dirty="0">
              <a:solidFill>
                <a:srgbClr val="000000"/>
              </a:solidFill>
              <a:latin typeface="Calibri" panose="020F0502020204030204" pitchFamily="34" charset="0"/>
              <a:cs typeface="Calibri" panose="020F0502020204030204" pitchFamily="34" charset="0"/>
            </a:endParaRPr>
          </a:p>
          <a:p>
            <a:pPr marL="342900" lvl="0" indent="-342900" fontAlgn="base">
              <a:spcBef>
                <a:spcPct val="20000"/>
              </a:spcBef>
              <a:spcAft>
                <a:spcPct val="0"/>
              </a:spcAft>
              <a:buClr>
                <a:srgbClr val="E78A00"/>
              </a:buClr>
              <a:buSzPct val="75000"/>
              <a:buFont typeface="Wingdings" panose="05000000000000000000" pitchFamily="2" charset="2"/>
              <a:buChar char="v"/>
              <a:defRPr/>
            </a:pPr>
            <a:r>
              <a:rPr lang="en-US" altLang="en-US" sz="2200" b="1" dirty="0">
                <a:solidFill>
                  <a:srgbClr val="000000"/>
                </a:solidFill>
                <a:latin typeface="Calibri" panose="020F0502020204030204" pitchFamily="34" charset="0"/>
                <a:cs typeface="Calibri" panose="020F0502020204030204" pitchFamily="34" charset="0"/>
              </a:rPr>
              <a:t>Logic Model</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How do you know who to provide services to? </a:t>
            </a:r>
            <a:r>
              <a:rPr lang="en-US" altLang="en-US" sz="2200" i="1" dirty="0">
                <a:solidFill>
                  <a:srgbClr val="000000"/>
                </a:solidFill>
                <a:latin typeface="Calibri" panose="020F0502020204030204" pitchFamily="34" charset="0"/>
                <a:cs typeface="Calibri" panose="020F0502020204030204" pitchFamily="34" charset="0"/>
              </a:rPr>
              <a:t>(Established Need)</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Who do you provide them to specifically? </a:t>
            </a:r>
            <a:r>
              <a:rPr lang="en-US" altLang="en-US" sz="2200" i="1" dirty="0">
                <a:solidFill>
                  <a:srgbClr val="000000"/>
                </a:solidFill>
                <a:latin typeface="Calibri" panose="020F0502020204030204" pitchFamily="34" charset="0"/>
                <a:cs typeface="Calibri" panose="020F0502020204030204" pitchFamily="34" charset="0"/>
              </a:rPr>
              <a:t>(Target population – has this changed since allocation?) </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How do you track activities? </a:t>
            </a:r>
            <a:r>
              <a:rPr lang="en-US" altLang="en-US" sz="2200" i="1" dirty="0">
                <a:solidFill>
                  <a:srgbClr val="000000"/>
                </a:solidFill>
                <a:latin typeface="Calibri" panose="020F0502020204030204" pitchFamily="34" charset="0"/>
                <a:cs typeface="Calibri" panose="020F0502020204030204" pitchFamily="34" charset="0"/>
              </a:rPr>
              <a:t>(Outputs) </a:t>
            </a:r>
          </a:p>
          <a:p>
            <a:pPr marL="742950" lvl="1" indent="-285750" fontAlgn="base">
              <a:spcBef>
                <a:spcPct val="20000"/>
              </a:spcBef>
              <a:spcAft>
                <a:spcPct val="0"/>
              </a:spcAft>
              <a:buClr>
                <a:srgbClr val="E78A00"/>
              </a:buClr>
              <a:buSzPct val="75000"/>
              <a:buFont typeface="Wingdings" panose="05000000000000000000" pitchFamily="2" charset="2"/>
              <a:buChar char="§"/>
              <a:defRPr/>
            </a:pPr>
            <a:r>
              <a:rPr lang="en-US" altLang="en-US" sz="2200" dirty="0">
                <a:solidFill>
                  <a:srgbClr val="000000"/>
                </a:solidFill>
                <a:latin typeface="Calibri" panose="020F0502020204030204" pitchFamily="34" charset="0"/>
                <a:cs typeface="Calibri" panose="020F0502020204030204" pitchFamily="34" charset="0"/>
              </a:rPr>
              <a:t>How do you track results? </a:t>
            </a:r>
            <a:r>
              <a:rPr lang="en-US" altLang="en-US" sz="2200" i="1" dirty="0">
                <a:solidFill>
                  <a:srgbClr val="000000"/>
                </a:solidFill>
                <a:latin typeface="Calibri" panose="020F0502020204030204" pitchFamily="34" charset="0"/>
                <a:cs typeface="Calibri" panose="020F0502020204030204" pitchFamily="34" charset="0"/>
              </a:rPr>
              <a:t>(Outcomes) </a:t>
            </a:r>
          </a:p>
        </p:txBody>
      </p:sp>
    </p:spTree>
    <p:extLst>
      <p:ext uri="{BB962C8B-B14F-4D97-AF65-F5344CB8AC3E}">
        <p14:creationId xmlns:p14="http://schemas.microsoft.com/office/powerpoint/2010/main" val="93806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64D90B-FC4E-4781-9E54-536CECF8BA47}"/>
              </a:ext>
            </a:extLst>
          </p:cNvPr>
          <p:cNvSpPr>
            <a:spLocks noGrp="1"/>
          </p:cNvSpPr>
          <p:nvPr>
            <p:ph type="sldNum" sz="quarter" idx="11"/>
          </p:nvPr>
        </p:nvSpPr>
        <p:spPr/>
        <p:txBody>
          <a:bodyPr/>
          <a:lstStyle/>
          <a:p>
            <a:fld id="{8C2E478F-E849-4A8C-AF1F-CBCC78A7CBFA}" type="slidenum">
              <a:rPr lang="en-US" smtClean="0"/>
              <a:pPr/>
              <a:t>9</a:t>
            </a:fld>
            <a:endParaRPr lang="en-US" dirty="0"/>
          </a:p>
        </p:txBody>
      </p:sp>
      <p:sp>
        <p:nvSpPr>
          <p:cNvPr id="6" name="Title 5">
            <a:extLst>
              <a:ext uri="{FF2B5EF4-FFF2-40B4-BE49-F238E27FC236}">
                <a16:creationId xmlns:a16="http://schemas.microsoft.com/office/drawing/2014/main" id="{816B11E7-ADFA-4CB6-B51E-12EBA4117902}"/>
              </a:ext>
            </a:extLst>
          </p:cNvPr>
          <p:cNvSpPr>
            <a:spLocks noGrp="1"/>
          </p:cNvSpPr>
          <p:nvPr>
            <p:ph type="title"/>
          </p:nvPr>
        </p:nvSpPr>
        <p:spPr>
          <a:xfrm>
            <a:off x="577048" y="275208"/>
            <a:ext cx="11019067" cy="583533"/>
          </a:xfrm>
        </p:spPr>
        <p:txBody>
          <a:bodyPr>
            <a:normAutofit fontScale="90000"/>
          </a:bodyPr>
          <a:lstStyle/>
          <a:p>
            <a:br>
              <a:rPr lang="en-US" dirty="0">
                <a:solidFill>
                  <a:srgbClr val="0082C8"/>
                </a:solidFill>
              </a:rPr>
            </a:br>
            <a:r>
              <a:rPr lang="en-US" cap="none" dirty="0">
                <a:solidFill>
                  <a:srgbClr val="0082C8"/>
                </a:solidFill>
              </a:rPr>
              <a:t>Grant Expectations and Requirements</a:t>
            </a:r>
            <a:br>
              <a:rPr lang="en-US" dirty="0">
                <a:solidFill>
                  <a:srgbClr val="0082C8"/>
                </a:solidFill>
              </a:rPr>
            </a:br>
            <a:endParaRPr lang="en-US" dirty="0">
              <a:solidFill>
                <a:srgbClr val="0082C8"/>
              </a:solidFill>
            </a:endParaRPr>
          </a:p>
        </p:txBody>
      </p:sp>
      <p:sp>
        <p:nvSpPr>
          <p:cNvPr id="8" name="TextBox 7">
            <a:extLst>
              <a:ext uri="{FF2B5EF4-FFF2-40B4-BE49-F238E27FC236}">
                <a16:creationId xmlns:a16="http://schemas.microsoft.com/office/drawing/2014/main" id="{765B1312-64B2-40F3-8B6F-71526485139D}"/>
              </a:ext>
            </a:extLst>
          </p:cNvPr>
          <p:cNvSpPr txBox="1"/>
          <p:nvPr/>
        </p:nvSpPr>
        <p:spPr>
          <a:xfrm>
            <a:off x="577048" y="1006712"/>
            <a:ext cx="11176987" cy="1557349"/>
          </a:xfrm>
          <a:prstGeom prst="rect">
            <a:avLst/>
          </a:prstGeom>
          <a:noFill/>
        </p:spPr>
        <p:txBody>
          <a:bodyPr wrap="square" rtlCol="0">
            <a:spAutoFit/>
          </a:bodyPr>
          <a:lstStyle/>
          <a:p>
            <a:pPr marL="457200" lvl="0" indent="-457200" eaLnBrk="0" fontAlgn="base" hangingPunct="0">
              <a:spcBef>
                <a:spcPct val="20000"/>
              </a:spcBef>
              <a:spcAft>
                <a:spcPct val="0"/>
              </a:spcAft>
              <a:buClr>
                <a:srgbClr val="E78A00"/>
              </a:buClr>
              <a:buSzPct val="75000"/>
              <a:buFont typeface="Wingdings" panose="05000000000000000000" pitchFamily="2" charset="2"/>
              <a:buChar char="v"/>
              <a:defRPr/>
            </a:pPr>
            <a:r>
              <a:rPr lang="en-US" sz="2800" b="1" dirty="0">
                <a:solidFill>
                  <a:srgbClr val="000000"/>
                </a:solidFill>
                <a:latin typeface="Calibri" panose="020F0502020204030204" pitchFamily="34" charset="0"/>
                <a:cs typeface="Calibri" panose="020F0502020204030204" pitchFamily="34" charset="0"/>
              </a:rPr>
              <a:t>Contact Information Form (electronic form)</a:t>
            </a:r>
          </a:p>
          <a:p>
            <a:pPr marL="457200" lvl="0" indent="-457200" eaLnBrk="0" fontAlgn="base" hangingPunct="0">
              <a:spcBef>
                <a:spcPct val="20000"/>
              </a:spcBef>
              <a:spcAft>
                <a:spcPct val="0"/>
              </a:spcAft>
              <a:buClr>
                <a:srgbClr val="E78A00"/>
              </a:buClr>
              <a:buSzPct val="75000"/>
              <a:buFont typeface="Wingdings" panose="05000000000000000000" pitchFamily="2" charset="2"/>
              <a:buChar char="v"/>
              <a:defRPr/>
            </a:pPr>
            <a:r>
              <a:rPr lang="en-US" sz="2800" b="1" dirty="0">
                <a:solidFill>
                  <a:srgbClr val="000000"/>
                </a:solidFill>
                <a:latin typeface="Calibri" panose="020F0502020204030204" pitchFamily="34" charset="0"/>
                <a:cs typeface="Calibri" panose="020F0502020204030204" pitchFamily="34" charset="0"/>
              </a:rPr>
              <a:t>Media Consent Form (electronic form)</a:t>
            </a:r>
          </a:p>
          <a:p>
            <a:pPr marL="457200" lvl="0" indent="-457200" eaLnBrk="0" fontAlgn="base" hangingPunct="0">
              <a:spcBef>
                <a:spcPct val="20000"/>
              </a:spcBef>
              <a:spcAft>
                <a:spcPct val="0"/>
              </a:spcAft>
              <a:buClr>
                <a:srgbClr val="E78A00"/>
              </a:buClr>
              <a:buSzPct val="75000"/>
              <a:buFont typeface="Wingdings" panose="05000000000000000000" pitchFamily="2" charset="2"/>
              <a:buChar char="v"/>
              <a:defRPr/>
            </a:pPr>
            <a:r>
              <a:rPr lang="en-US" sz="2800" b="1" dirty="0">
                <a:solidFill>
                  <a:srgbClr val="000000"/>
                </a:solidFill>
                <a:latin typeface="Calibri" panose="020F0502020204030204" pitchFamily="34" charset="0"/>
                <a:cs typeface="Calibri" panose="020F0502020204030204" pitchFamily="34" charset="0"/>
              </a:rPr>
              <a:t>Dates for Reporting Outputs, Outcomes, and Program Progress Reports</a:t>
            </a:r>
            <a:endParaRPr lang="en-US" sz="2800" dirty="0">
              <a:solidFill>
                <a:srgbClr val="000000"/>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219190E1-E675-42BC-B7EB-0D5132D0E98A}"/>
              </a:ext>
            </a:extLst>
          </p:cNvPr>
          <p:cNvGraphicFramePr>
            <a:graphicFrameLocks noGrp="1"/>
          </p:cNvGraphicFramePr>
          <p:nvPr>
            <p:extLst>
              <p:ext uri="{D42A27DB-BD31-4B8C-83A1-F6EECF244321}">
                <p14:modId xmlns:p14="http://schemas.microsoft.com/office/powerpoint/2010/main" val="1464130055"/>
              </p:ext>
            </p:extLst>
          </p:nvPr>
        </p:nvGraphicFramePr>
        <p:xfrm>
          <a:off x="757382" y="2564061"/>
          <a:ext cx="8325980" cy="2445276"/>
        </p:xfrm>
        <a:graphic>
          <a:graphicData uri="http://schemas.openxmlformats.org/drawingml/2006/table">
            <a:tbl>
              <a:tblPr/>
              <a:tblGrid>
                <a:gridCol w="1363287">
                  <a:extLst>
                    <a:ext uri="{9D8B030D-6E8A-4147-A177-3AD203B41FA5}">
                      <a16:colId xmlns:a16="http://schemas.microsoft.com/office/drawing/2014/main" val="2785684554"/>
                    </a:ext>
                  </a:extLst>
                </a:gridCol>
                <a:gridCol w="3301076">
                  <a:extLst>
                    <a:ext uri="{9D8B030D-6E8A-4147-A177-3AD203B41FA5}">
                      <a16:colId xmlns:a16="http://schemas.microsoft.com/office/drawing/2014/main" val="1097325527"/>
                    </a:ext>
                  </a:extLst>
                </a:gridCol>
                <a:gridCol w="1765672">
                  <a:extLst>
                    <a:ext uri="{9D8B030D-6E8A-4147-A177-3AD203B41FA5}">
                      <a16:colId xmlns:a16="http://schemas.microsoft.com/office/drawing/2014/main" val="2787597711"/>
                    </a:ext>
                  </a:extLst>
                </a:gridCol>
                <a:gridCol w="1895945">
                  <a:extLst>
                    <a:ext uri="{9D8B030D-6E8A-4147-A177-3AD203B41FA5}">
                      <a16:colId xmlns:a16="http://schemas.microsoft.com/office/drawing/2014/main" val="2912616219"/>
                    </a:ext>
                  </a:extLst>
                </a:gridCol>
              </a:tblGrid>
              <a:tr h="392195">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rPr>
                        <a:t>Quarter Dates</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rPr>
                        <a:t>Due Date to P&amp;E</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Calibri" panose="020F0502020204030204" pitchFamily="34" charset="0"/>
                          <a:ea typeface="Times New Roman" panose="02020603050405020304" pitchFamily="18" charset="0"/>
                        </a:rPr>
                        <a:t>Due Date to NCPC</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210441"/>
                  </a:ext>
                </a:extLst>
              </a:tr>
              <a:tr h="493215">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1</a:t>
                      </a:r>
                      <a:r>
                        <a:rPr lang="en-US" sz="1400" baseline="30000" dirty="0">
                          <a:effectLst/>
                          <a:latin typeface="Calibri" panose="020F0502020204030204" pitchFamily="34" charset="0"/>
                          <a:ea typeface="Times New Roman" panose="02020603050405020304" pitchFamily="18" charset="0"/>
                        </a:rPr>
                        <a:t>st</a:t>
                      </a:r>
                      <a:r>
                        <a:rPr lang="en-US" sz="1400" dirty="0">
                          <a:effectLst/>
                          <a:latin typeface="Calibri" panose="020F0502020204030204" pitchFamily="34" charset="0"/>
                          <a:ea typeface="Times New Roman" panose="02020603050405020304" pitchFamily="18" charset="0"/>
                        </a:rPr>
                        <a:t>  Quarter</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July 1 through September 30, 2025</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October 15, 2025</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October 31, 2025</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922579"/>
                  </a:ext>
                </a:extLst>
              </a:tr>
              <a:tr h="506586">
                <a:tc>
                  <a:txBody>
                    <a:bodyPr/>
                    <a:lstStyle/>
                    <a:p>
                      <a:pPr marL="0" marR="0">
                        <a:spcBef>
                          <a:spcPts val="0"/>
                        </a:spcBef>
                        <a:spcAft>
                          <a:spcPts val="1200"/>
                        </a:spcAft>
                      </a:pPr>
                      <a:r>
                        <a:rPr lang="en-US" sz="1400" dirty="0">
                          <a:effectLst/>
                          <a:latin typeface="Calibri" panose="020F0502020204030204" pitchFamily="34" charset="0"/>
                          <a:ea typeface="Arial Unicode MS"/>
                        </a:rPr>
                        <a:t>2</a:t>
                      </a:r>
                      <a:r>
                        <a:rPr lang="en-US" sz="1400" i="1" baseline="30000" dirty="0">
                          <a:effectLst/>
                          <a:latin typeface="Calibri" panose="020F0502020204030204" pitchFamily="34" charset="0"/>
                          <a:ea typeface="Arial Unicode MS"/>
                        </a:rPr>
                        <a:t>nd</a:t>
                      </a:r>
                      <a:r>
                        <a:rPr lang="en-US" sz="1400" dirty="0">
                          <a:effectLst/>
                          <a:latin typeface="Calibri" panose="020F0502020204030204" pitchFamily="34" charset="0"/>
                          <a:ea typeface="Times New Roman" panose="02020603050405020304" pitchFamily="18" charset="0"/>
                        </a:rPr>
                        <a:t> Quarter </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October 1 through December 31, 2025</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January 15,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January 31,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783307"/>
                  </a:ext>
                </a:extLst>
              </a:tr>
              <a:tr h="533325">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3</a:t>
                      </a:r>
                      <a:r>
                        <a:rPr lang="en-US" sz="1400" baseline="30000" dirty="0">
                          <a:effectLst/>
                          <a:latin typeface="Calibri" panose="020F0502020204030204" pitchFamily="34" charset="0"/>
                          <a:ea typeface="Times New Roman" panose="02020603050405020304" pitchFamily="18" charset="0"/>
                        </a:rPr>
                        <a:t>rd</a:t>
                      </a:r>
                      <a:r>
                        <a:rPr lang="en-US" sz="1400" dirty="0">
                          <a:effectLst/>
                          <a:latin typeface="Calibri" panose="020F0502020204030204" pitchFamily="34" charset="0"/>
                          <a:ea typeface="Times New Roman" panose="02020603050405020304" pitchFamily="18" charset="0"/>
                        </a:rPr>
                        <a:t>  Quarter</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January 1 through March 31,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April 15,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April 30,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129791"/>
                  </a:ext>
                </a:extLst>
              </a:tr>
              <a:tr h="519955">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4</a:t>
                      </a:r>
                      <a:r>
                        <a:rPr lang="en-US" sz="1400" baseline="30000" dirty="0">
                          <a:effectLst/>
                          <a:latin typeface="Calibri" panose="020F0502020204030204" pitchFamily="34" charset="0"/>
                          <a:ea typeface="Times New Roman" panose="02020603050405020304" pitchFamily="18" charset="0"/>
                        </a:rPr>
                        <a:t>th</a:t>
                      </a:r>
                      <a:r>
                        <a:rPr lang="en-US" sz="1400" dirty="0">
                          <a:effectLst/>
                          <a:latin typeface="Calibri" panose="020F0502020204030204" pitchFamily="34" charset="0"/>
                          <a:ea typeface="Times New Roman" panose="02020603050405020304" pitchFamily="18" charset="0"/>
                        </a:rPr>
                        <a:t>  Quarter</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1200"/>
                        </a:spcAft>
                      </a:pPr>
                      <a:r>
                        <a:rPr lang="en-US" sz="1400" dirty="0">
                          <a:effectLst/>
                          <a:latin typeface="Calibri" panose="020F0502020204030204" pitchFamily="34" charset="0"/>
                          <a:ea typeface="Times New Roman" panose="02020603050405020304" pitchFamily="18" charset="0"/>
                        </a:rPr>
                        <a:t>April 1 through June 30,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b="1" dirty="0">
                          <a:effectLst/>
                          <a:latin typeface="Calibri" panose="020F0502020204030204" pitchFamily="34" charset="0"/>
                          <a:ea typeface="Times New Roman" panose="02020603050405020304" pitchFamily="18" charset="0"/>
                        </a:rPr>
                        <a:t>July 15, 2026*</a:t>
                      </a:r>
                      <a:endParaRPr lang="en-US" sz="1400" b="1"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200"/>
                        </a:spcAft>
                      </a:pPr>
                      <a:r>
                        <a:rPr lang="en-US" sz="1400" dirty="0">
                          <a:effectLst/>
                          <a:latin typeface="Calibri" panose="020F0502020204030204" pitchFamily="34" charset="0"/>
                          <a:ea typeface="Times New Roman" panose="02020603050405020304" pitchFamily="18" charset="0"/>
                        </a:rPr>
                        <a:t>July 31, 2026</a:t>
                      </a:r>
                      <a:endParaRPr lang="en-US" sz="1400" dirty="0">
                        <a:effectLst/>
                        <a:latin typeface="Times New Roman" panose="02020603050405020304" pitchFamily="18" charset="0"/>
                        <a:ea typeface="Arial Unicode M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009682"/>
                  </a:ext>
                </a:extLst>
              </a:tr>
            </a:tbl>
          </a:graphicData>
        </a:graphic>
      </p:graphicFrame>
      <p:sp>
        <p:nvSpPr>
          <p:cNvPr id="2" name="TextBox 1">
            <a:extLst>
              <a:ext uri="{FF2B5EF4-FFF2-40B4-BE49-F238E27FC236}">
                <a16:creationId xmlns:a16="http://schemas.microsoft.com/office/drawing/2014/main" id="{E95CCC03-9168-445F-9471-B98957AB5D3B}"/>
              </a:ext>
            </a:extLst>
          </p:cNvPr>
          <p:cNvSpPr txBox="1"/>
          <p:nvPr/>
        </p:nvSpPr>
        <p:spPr>
          <a:xfrm>
            <a:off x="3833091" y="5157308"/>
            <a:ext cx="634939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Programs must review </a:t>
            </a:r>
            <a:r>
              <a:rPr lang="en-US" b="1" dirty="0"/>
              <a:t>ALL FOUR QUARTERS </a:t>
            </a:r>
            <a:r>
              <a:rPr lang="en-US" dirty="0"/>
              <a:t>for accuracy. </a:t>
            </a:r>
          </a:p>
          <a:p>
            <a:pPr marL="285750" indent="-285750">
              <a:buFont typeface="Arial" panose="020B0604020202020204" pitchFamily="34" charset="0"/>
              <a:buChar char="•"/>
            </a:pPr>
            <a:r>
              <a:rPr lang="en-US" dirty="0"/>
              <a:t>Any </a:t>
            </a:r>
            <a:r>
              <a:rPr lang="en-US" b="1" dirty="0"/>
              <a:t>changes</a:t>
            </a:r>
            <a:r>
              <a:rPr lang="en-US" dirty="0"/>
              <a:t> must be reported in writing. </a:t>
            </a:r>
          </a:p>
          <a:p>
            <a:pPr marL="285750" indent="-285750">
              <a:buFont typeface="Arial" panose="020B0604020202020204" pitchFamily="34" charset="0"/>
              <a:buChar char="•"/>
            </a:pPr>
            <a:r>
              <a:rPr lang="en-US" dirty="0"/>
              <a:t>July 15</a:t>
            </a:r>
            <a:r>
              <a:rPr lang="en-US" baseline="30000" dirty="0"/>
              <a:t>th</a:t>
            </a:r>
            <a:r>
              <a:rPr lang="en-US" dirty="0"/>
              <a:t> is a </a:t>
            </a:r>
            <a:r>
              <a:rPr lang="en-US" b="1" dirty="0"/>
              <a:t>HARD</a:t>
            </a:r>
            <a:r>
              <a:rPr lang="en-US" dirty="0"/>
              <a:t> deadline to give us adequate time to review and troubleshoot. </a:t>
            </a:r>
          </a:p>
        </p:txBody>
      </p:sp>
      <p:sp>
        <p:nvSpPr>
          <p:cNvPr id="5" name="TextBox 4">
            <a:extLst>
              <a:ext uri="{FF2B5EF4-FFF2-40B4-BE49-F238E27FC236}">
                <a16:creationId xmlns:a16="http://schemas.microsoft.com/office/drawing/2014/main" id="{9FEFD6D8-4F47-4B98-802D-7F76BC88B68E}"/>
              </a:ext>
            </a:extLst>
          </p:cNvPr>
          <p:cNvSpPr txBox="1"/>
          <p:nvPr/>
        </p:nvSpPr>
        <p:spPr>
          <a:xfrm>
            <a:off x="9439565" y="2767388"/>
            <a:ext cx="2109703" cy="2031325"/>
          </a:xfrm>
          <a:prstGeom prst="rect">
            <a:avLst/>
          </a:prstGeom>
          <a:noFill/>
        </p:spPr>
        <p:txBody>
          <a:bodyPr wrap="square" rtlCol="0">
            <a:spAutoFit/>
          </a:bodyPr>
          <a:lstStyle/>
          <a:p>
            <a:pPr algn="ctr"/>
            <a:r>
              <a:rPr lang="en-US" dirty="0"/>
              <a:t>Some programs may elect to provide data before the 15</a:t>
            </a:r>
            <a:r>
              <a:rPr lang="en-US" baseline="30000" dirty="0"/>
              <a:t>th</a:t>
            </a:r>
            <a:r>
              <a:rPr lang="en-US" dirty="0"/>
              <a:t> of the month if jointly agreed between the program and QA Specialist. </a:t>
            </a:r>
          </a:p>
        </p:txBody>
      </p:sp>
    </p:spTree>
    <p:extLst>
      <p:ext uri="{BB962C8B-B14F-4D97-AF65-F5344CB8AC3E}">
        <p14:creationId xmlns:p14="http://schemas.microsoft.com/office/powerpoint/2010/main" val="6119158"/>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AD934DA-6EDB-4DB8-AE5C-9399A1369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7BEDAB-01B4-4BD0-9390-31AD9280078C}">
  <ds:schemaRefs>
    <ds:schemaRef ds:uri="http://schemas.microsoft.com/sharepoint/v3/contenttype/forms"/>
  </ds:schemaRefs>
</ds:datastoreItem>
</file>

<file path=customXml/itemProps3.xml><?xml version="1.0" encoding="utf-8"?>
<ds:datastoreItem xmlns:ds="http://schemas.openxmlformats.org/officeDocument/2006/customXml" ds:itemID="{9B19B998-C0F0-415C-AF4D-F10DCCD30A25}">
  <ds:schemaRefs>
    <ds:schemaRef ds:uri="71af3243-3dd4-4a8d-8c0d-dd76da1f02a5"/>
    <ds:schemaRef ds:uri="http://schemas.microsoft.com/office/infopath/2007/PartnerControls"/>
    <ds:schemaRef ds:uri="http://www.w3.org/XML/1998/namespace"/>
    <ds:schemaRef ds:uri="http://purl.org/dc/elements/1.1/"/>
    <ds:schemaRef ds:uri="http://schemas.microsoft.com/office/2006/documentManagement/types"/>
    <ds:schemaRef ds:uri="http://purl.org/dc/terms/"/>
    <ds:schemaRef ds:uri="http://schemas.microsoft.com/office/2006/metadata/properties"/>
    <ds:schemaRef ds:uri="http://schemas.openxmlformats.org/package/2006/metadata/core-propertie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2132</Words>
  <Application>Microsoft Office PowerPoint</Application>
  <PresentationFormat>Widescreen</PresentationFormat>
  <Paragraphs>194</Paragraphs>
  <Slides>23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Unicode MS</vt:lpstr>
      <vt:lpstr>Calibri</vt:lpstr>
      <vt:lpstr>Helvetica</vt:lpstr>
      <vt:lpstr>Times New Roman</vt:lpstr>
      <vt:lpstr>Wingdings</vt:lpstr>
      <vt:lpstr>Office Theme</vt:lpstr>
      <vt:lpstr>PowerPoint Presentation</vt:lpstr>
      <vt:lpstr>PowerPoint Presentation</vt:lpstr>
      <vt:lpstr>PowerPoint Presentation</vt:lpstr>
      <vt:lpstr>Grant Expectations and Requirements FY 2025-26</vt:lpstr>
      <vt:lpstr> First – a thank you!!</vt:lpstr>
      <vt:lpstr>Data Management Update</vt:lpstr>
      <vt:lpstr>PowerPoint Presentation</vt:lpstr>
      <vt:lpstr>PowerPoint Presentation</vt:lpstr>
      <vt:lpstr> Grant Expectations and Requirements </vt:lpstr>
      <vt:lpstr>Questions for Review</vt:lpstr>
      <vt:lpstr>PowerPoint Presentation</vt:lpstr>
      <vt:lpstr>PowerPoint Presentation</vt:lpstr>
      <vt:lpstr>PowerPoint Presentation</vt:lpstr>
      <vt:lpstr>PowerPoint Presentation</vt:lpstr>
      <vt:lpstr>PowerPoint Presentation</vt:lpstr>
      <vt:lpstr>Services and Support</vt:lpstr>
      <vt:lpstr>Services and Support</vt:lpstr>
      <vt:lpstr>Documentation</vt:lpstr>
      <vt:lpstr>PowerPoint Presentation</vt:lpstr>
      <vt:lpstr>Data Management Update</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2021-10-15T15:52:56Z</dcterms:created>
  <dcterms:modified xsi:type="dcterms:W3CDTF">2025-08-26T19:31:35Z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