
<file path=[Content_Types].xml><?xml version="1.0" encoding="utf-8"?>
<Types xmlns="http://schemas.openxmlformats.org/package/2006/content-types">
  <Default Extension="png" ContentType="image/png"/>
  <Default Extension="svg" ContentType="image/svg+xml"/>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444" r:id="rId6"/>
    <p:sldId id="2439" r:id="rId7"/>
    <p:sldId id="2470" r:id="rId8"/>
    <p:sldId id="2468" r:id="rId9"/>
    <p:sldId id="2469" r:id="rId10"/>
    <p:sldId id="2443" r:id="rId11"/>
    <p:sldId id="2471" r:id="rId12"/>
    <p:sldId id="2473" r:id="rId13"/>
    <p:sldId id="2472" r:id="rId14"/>
    <p:sldId id="2474" r:id="rId15"/>
    <p:sldId id="2482" r:id="rId16"/>
    <p:sldId id="2481" r:id="rId17"/>
    <p:sldId id="2484" r:id="rId18"/>
    <p:sldId id="2483" r:id="rId19"/>
    <p:sldId id="2485" r:id="rId20"/>
    <p:sldId id="2467" r:id="rId21"/>
    <p:sldId id="2475" r:id="rId22"/>
    <p:sldId id="2476" r:id="rId23"/>
    <p:sldId id="2478" r:id="rId24"/>
    <p:sldId id="2477" r:id="rId25"/>
    <p:sldId id="2441" r:id="rId26"/>
    <p:sldId id="2479" r:id="rId27"/>
    <p:sldId id="2480"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FF9016"/>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584" autoAdjust="0"/>
  </p:normalViewPr>
  <p:slideViewPr>
    <p:cSldViewPr snapToGrid="0">
      <p:cViewPr varScale="1">
        <p:scale>
          <a:sx n="108" d="100"/>
          <a:sy n="108" d="100"/>
        </p:scale>
        <p:origin x="876" y="114"/>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1CB9CF0-A540-4793-A5F3-F4917CFDDCB6}" type="datetimeFigureOut">
              <a:rPr lang="en-US" smtClean="0"/>
              <a:t>8/15/2022</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DA03753-A5BE-4D79-AEA9-C0A65A6F8851}" type="datetimeFigureOut">
              <a:rPr lang="en-US" smtClean="0"/>
              <a:t>8/15/2022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by unknown author is licensed under CCBY-SA</a:t>
            </a:r>
          </a:p>
        </p:txBody>
      </p:sp>
      <p:sp>
        <p:nvSpPr>
          <p:cNvPr id="4" name="Slide Number Placeholder 3"/>
          <p:cNvSpPr>
            <a:spLocks noGrp="1"/>
          </p:cNvSpPr>
          <p:nvPr>
            <p:ph type="sldNum" sz="quarter" idx="5"/>
          </p:nvPr>
        </p:nvSpPr>
        <p:spPr/>
        <p:txBody>
          <a:bodyPr/>
          <a:lstStyle/>
          <a:p>
            <a:fld id="{AA3BE989-76B8-4F13-9267-01FDA45C437A}" type="slidenum">
              <a:rPr lang="en-US" smtClean="0"/>
              <a:t>4</a:t>
            </a:fld>
            <a:endParaRPr lang="en-US" dirty="0"/>
          </a:p>
        </p:txBody>
      </p:sp>
    </p:spTree>
    <p:extLst>
      <p:ext uri="{BB962C8B-B14F-4D97-AF65-F5344CB8AC3E}">
        <p14:creationId xmlns:p14="http://schemas.microsoft.com/office/powerpoint/2010/main" val="6948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20</a:t>
            </a:fld>
            <a:endParaRPr lang="en-US" dirty="0"/>
          </a:p>
        </p:txBody>
      </p:sp>
    </p:spTree>
    <p:extLst>
      <p:ext uri="{BB962C8B-B14F-4D97-AF65-F5344CB8AC3E}">
        <p14:creationId xmlns:p14="http://schemas.microsoft.com/office/powerpoint/2010/main" val="281621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23</a:t>
            </a:fld>
            <a:endParaRPr lang="en-US" dirty="0"/>
          </a:p>
        </p:txBody>
      </p:sp>
    </p:spTree>
    <p:extLst>
      <p:ext uri="{BB962C8B-B14F-4D97-AF65-F5344CB8AC3E}">
        <p14:creationId xmlns:p14="http://schemas.microsoft.com/office/powerpoint/2010/main" val="25811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Every single sentence in your CAD is what you have agreed to do. We expect you to hold this agreement and also provide documentation for each sentence when we monitor your program files. </a:t>
            </a:r>
          </a:p>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5</a:t>
            </a:fld>
            <a:endParaRPr lang="en-US" dirty="0"/>
          </a:p>
        </p:txBody>
      </p:sp>
    </p:spTree>
    <p:extLst>
      <p:ext uri="{BB962C8B-B14F-4D97-AF65-F5344CB8AC3E}">
        <p14:creationId xmlns:p14="http://schemas.microsoft.com/office/powerpoint/2010/main" val="262288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6</a:t>
            </a:fld>
            <a:endParaRPr lang="en-US" dirty="0"/>
          </a:p>
        </p:txBody>
      </p:sp>
    </p:spTree>
    <p:extLst>
      <p:ext uri="{BB962C8B-B14F-4D97-AF65-F5344CB8AC3E}">
        <p14:creationId xmlns:p14="http://schemas.microsoft.com/office/powerpoint/2010/main" val="201573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8</a:t>
            </a:fld>
            <a:endParaRPr lang="en-US" dirty="0"/>
          </a:p>
        </p:txBody>
      </p:sp>
    </p:spTree>
    <p:extLst>
      <p:ext uri="{BB962C8B-B14F-4D97-AF65-F5344CB8AC3E}">
        <p14:creationId xmlns:p14="http://schemas.microsoft.com/office/powerpoint/2010/main" val="238994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9</a:t>
            </a:fld>
            <a:endParaRPr lang="en-US" dirty="0"/>
          </a:p>
        </p:txBody>
      </p:sp>
    </p:spTree>
    <p:extLst>
      <p:ext uri="{BB962C8B-B14F-4D97-AF65-F5344CB8AC3E}">
        <p14:creationId xmlns:p14="http://schemas.microsoft.com/office/powerpoint/2010/main" val="421247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11</a:t>
            </a:fld>
            <a:endParaRPr lang="en-US" dirty="0"/>
          </a:p>
        </p:txBody>
      </p:sp>
    </p:spTree>
    <p:extLst>
      <p:ext uri="{BB962C8B-B14F-4D97-AF65-F5344CB8AC3E}">
        <p14:creationId xmlns:p14="http://schemas.microsoft.com/office/powerpoint/2010/main" val="113533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the number of children funded to target and QA Report in GEMS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3BE989-76B8-4F13-9267-01FDA45C437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49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possibly enhancing the format this year to be structured in a format that is organized by quarters. I will discuss this changes, if any during my personal/one=on=one meetings with each activity. Also I wanted to stress the importance of saving paper when submitting documents. We would prefer the submission of required documents into GEMS if you have access to minimize hard copies. I’ll be honest I don’t work out that much and carrying your folders around to formal site visits is a serious workout that I would like to avoid if possible. But if you need assistance with uploading documents into gems please feel free to reach out to me.</a:t>
            </a:r>
          </a:p>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17</a:t>
            </a:fld>
            <a:endParaRPr lang="en-US" dirty="0"/>
          </a:p>
        </p:txBody>
      </p:sp>
    </p:spTree>
    <p:extLst>
      <p:ext uri="{BB962C8B-B14F-4D97-AF65-F5344CB8AC3E}">
        <p14:creationId xmlns:p14="http://schemas.microsoft.com/office/powerpoint/2010/main" val="197649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18</a:t>
            </a:fld>
            <a:endParaRPr lang="en-US" dirty="0"/>
          </a:p>
        </p:txBody>
      </p:sp>
    </p:spTree>
    <p:extLst>
      <p:ext uri="{BB962C8B-B14F-4D97-AF65-F5344CB8AC3E}">
        <p14:creationId xmlns:p14="http://schemas.microsoft.com/office/powerpoint/2010/main" val="332895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70" r:id="rId8"/>
    <p:sldLayoutId id="2147483669" r:id="rId9"/>
    <p:sldLayoutId id="2147483667" r:id="rId10"/>
    <p:sldLayoutId id="2147483668" r:id="rId11"/>
    <p:sldLayoutId id="2147483666" r:id="rId12"/>
    <p:sldLayoutId id="2147483671" r:id="rId13"/>
    <p:sldLayoutId id="2147483655" r:id="rId14"/>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hyperlink" Target="mailto:dadams@ccpfc.org" TargetMode="External"/><Relationship Id="rId3" Type="http://schemas.openxmlformats.org/officeDocument/2006/relationships/hyperlink" Target="mailto:pfederline@ccpfc.org" TargetMode="External"/><Relationship Id="rId7" Type="http://schemas.openxmlformats.org/officeDocument/2006/relationships/hyperlink" Target="mailto:mlilly@ccpfc.org"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ccpfc.org/partners/dsp/" TargetMode="External"/><Relationship Id="rId5" Type="http://schemas.openxmlformats.org/officeDocument/2006/relationships/hyperlink" Target="mailto:lwiles@ccpfc.org" TargetMode="External"/><Relationship Id="rId4" Type="http://schemas.openxmlformats.org/officeDocument/2006/relationships/hyperlink" Target="mailto:hgallagher@ccpf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055D6A-2737-4E4B-BF84-EBCB9FF6057F}"/>
              </a:ext>
            </a:extLst>
          </p:cNvPr>
          <p:cNvGrpSpPr/>
          <p:nvPr/>
        </p:nvGrpSpPr>
        <p:grpSpPr>
          <a:xfrm>
            <a:off x="2184481" y="1119487"/>
            <a:ext cx="7983532" cy="4280006"/>
            <a:chOff x="2184481" y="1119487"/>
            <a:chExt cx="7983532" cy="4280006"/>
          </a:xfrm>
        </p:grpSpPr>
        <p:sp>
          <p:nvSpPr>
            <p:cNvPr id="10" name="Rectangle 9">
              <a:extLst>
                <a:ext uri="{FF2B5EF4-FFF2-40B4-BE49-F238E27FC236}">
                  <a16:creationId xmlns:a16="http://schemas.microsoft.com/office/drawing/2014/main" id="{3426F8C4-2657-4BA8-9802-E3E64D135C63}"/>
                </a:ext>
              </a:extLst>
            </p:cNvPr>
            <p:cNvSpPr/>
            <p:nvPr/>
          </p:nvSpPr>
          <p:spPr>
            <a:xfrm flipH="1">
              <a:off x="2184481" y="1119487"/>
              <a:ext cx="7221463" cy="3657599"/>
            </a:xfrm>
            <a:prstGeom prst="rect">
              <a:avLst/>
            </a:prstGeom>
            <a:gradFill>
              <a:gsLst>
                <a:gs pos="0">
                  <a:srgbClr val="FF9016"/>
                </a:gs>
                <a:gs pos="100000">
                  <a:srgbClr val="FF9016">
                    <a:alpha val="25000"/>
                  </a:srgbClr>
                </a:gs>
                <a:gs pos="50000">
                  <a:srgbClr val="FF9016">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a:t>
              </a:r>
            </a:p>
            <a:p>
              <a:pPr algn="ctr"/>
              <a:endParaRPr lang="en-US" sz="1400"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559154" y="1430691"/>
              <a:ext cx="7608859" cy="3968802"/>
              <a:chOff x="-504722" y="82846"/>
              <a:chExt cx="7608859" cy="7429606"/>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504722" y="665419"/>
                <a:ext cx="7221463" cy="6847033"/>
              </a:xfrm>
              <a:prstGeom prst="rect">
                <a:avLst/>
              </a:prstGeom>
              <a:gradFill>
                <a:gsLst>
                  <a:gs pos="0">
                    <a:srgbClr val="0082C8"/>
                  </a:gs>
                  <a:gs pos="100000">
                    <a:srgbClr val="0082C8">
                      <a:alpha val="25000"/>
                    </a:srgbClr>
                  </a:gs>
                  <a:gs pos="50000">
                    <a:srgbClr val="0082C8">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124733" y="82846"/>
                <a:ext cx="7228870" cy="6847031"/>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925286" y="2238426"/>
            <a:ext cx="6475342" cy="1779901"/>
          </a:xfrm>
        </p:spPr>
        <p:txBody>
          <a:bodyPr>
            <a:normAutofit fontScale="90000"/>
          </a:bodyPr>
          <a:lstStyle/>
          <a:p>
            <a:r>
              <a:rPr lang="en-US" dirty="0">
                <a:solidFill>
                  <a:srgbClr val="0082C8"/>
                </a:solidFill>
              </a:rPr>
              <a:t>Grant Expectations and Requirements</a:t>
            </a:r>
            <a:br>
              <a:rPr lang="en-US" dirty="0">
                <a:solidFill>
                  <a:srgbClr val="0082C8"/>
                </a:solidFill>
              </a:rPr>
            </a:br>
            <a:r>
              <a:rPr lang="en-US" dirty="0">
                <a:solidFill>
                  <a:srgbClr val="0082C8"/>
                </a:solidFill>
              </a:rPr>
              <a:t>FY 2022-23</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946550" y="4220123"/>
            <a:ext cx="6475342" cy="492742"/>
          </a:xfrm>
        </p:spPr>
        <p:txBody>
          <a:bodyPr>
            <a:normAutofit/>
          </a:bodyPr>
          <a:lstStyle/>
          <a:p>
            <a:r>
              <a:rPr lang="en-US" dirty="0"/>
              <a:t>Serving Our Community Since 1993</a:t>
            </a:r>
            <a:endParaRPr lang="en-US" dirty="0">
              <a:solidFill>
                <a:srgbClr val="2F3342"/>
              </a:solidFill>
            </a:endParaRP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479394" y="1667116"/>
            <a:ext cx="5362113" cy="1031696"/>
          </a:xfrm>
        </p:spPr>
        <p:txBody>
          <a:bodyPr>
            <a:noAutofit/>
          </a:bodyPr>
          <a:lstStyle/>
          <a:p>
            <a:r>
              <a:rPr lang="en-US" sz="4000" cap="none" dirty="0">
                <a:solidFill>
                  <a:srgbClr val="0082C8"/>
                </a:solidFill>
              </a:rPr>
              <a:t>Quarterly Report</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10</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pic>
        <p:nvPicPr>
          <p:cNvPr id="3" name="Picture 2">
            <a:extLst>
              <a:ext uri="{FF2B5EF4-FFF2-40B4-BE49-F238E27FC236}">
                <a16:creationId xmlns:a16="http://schemas.microsoft.com/office/drawing/2014/main" id="{33AD5B7B-E638-40EF-810F-F494C65E0FFB}"/>
              </a:ext>
            </a:extLst>
          </p:cNvPr>
          <p:cNvPicPr>
            <a:picLocks noChangeAspect="1"/>
          </p:cNvPicPr>
          <p:nvPr/>
        </p:nvPicPr>
        <p:blipFill>
          <a:blip r:embed="rId3"/>
          <a:stretch>
            <a:fillRect/>
          </a:stretch>
        </p:blipFill>
        <p:spPr>
          <a:xfrm>
            <a:off x="6347855" y="381959"/>
            <a:ext cx="5072634" cy="5533516"/>
          </a:xfrm>
          <a:prstGeom prst="rect">
            <a:avLst/>
          </a:prstGeom>
        </p:spPr>
      </p:pic>
    </p:spTree>
    <p:extLst>
      <p:ext uri="{BB962C8B-B14F-4D97-AF65-F5344CB8AC3E}">
        <p14:creationId xmlns:p14="http://schemas.microsoft.com/office/powerpoint/2010/main" val="136199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11</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488272" y="566353"/>
            <a:ext cx="11703727"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Quality Assurance Report Sample</a:t>
            </a:r>
            <a:endParaRPr lang="en-US" dirty="0"/>
          </a:p>
        </p:txBody>
      </p:sp>
      <p:pic>
        <p:nvPicPr>
          <p:cNvPr id="3" name="Picture 2">
            <a:extLst>
              <a:ext uri="{FF2B5EF4-FFF2-40B4-BE49-F238E27FC236}">
                <a16:creationId xmlns:a16="http://schemas.microsoft.com/office/drawing/2014/main" id="{53353383-72E6-4368-828C-6BE1F59D044F}"/>
              </a:ext>
            </a:extLst>
          </p:cNvPr>
          <p:cNvPicPr>
            <a:picLocks noChangeAspect="1"/>
          </p:cNvPicPr>
          <p:nvPr/>
        </p:nvPicPr>
        <p:blipFill>
          <a:blip r:embed="rId4"/>
          <a:stretch>
            <a:fillRect/>
          </a:stretch>
        </p:blipFill>
        <p:spPr>
          <a:xfrm>
            <a:off x="2963640" y="1092825"/>
            <a:ext cx="8004742" cy="4438273"/>
          </a:xfrm>
          <a:prstGeom prst="rect">
            <a:avLst/>
          </a:prstGeom>
        </p:spPr>
      </p:pic>
    </p:spTree>
    <p:extLst>
      <p:ext uri="{BB962C8B-B14F-4D97-AF65-F5344CB8AC3E}">
        <p14:creationId xmlns:p14="http://schemas.microsoft.com/office/powerpoint/2010/main" val="164474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474807" cy="587876"/>
          </a:xfrm>
        </p:spPr>
        <p:txBody>
          <a:bodyPr>
            <a:normAutofit/>
          </a:bodyPr>
          <a:lstStyle/>
          <a:p>
            <a:r>
              <a:rPr lang="en-US" altLang="en-US" sz="3600" cap="none" dirty="0">
                <a:solidFill>
                  <a:srgbClr val="0070C0"/>
                </a:solidFill>
                <a:latin typeface="Calibri" panose="020F0502020204030204" pitchFamily="34" charset="0"/>
                <a:cs typeface="Calibri" panose="020F0502020204030204" pitchFamily="34" charset="0"/>
              </a:rPr>
              <a:t>Output Review</a:t>
            </a:r>
            <a:endParaRPr lang="en-US"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00E82C6-58B4-4338-8213-5E5B4D6EBCEB}"/>
              </a:ext>
            </a:extLst>
          </p:cNvPr>
          <p:cNvPicPr>
            <a:picLocks noChangeAspect="1"/>
          </p:cNvPicPr>
          <p:nvPr/>
        </p:nvPicPr>
        <p:blipFill>
          <a:blip r:embed="rId4"/>
          <a:stretch>
            <a:fillRect/>
          </a:stretch>
        </p:blipFill>
        <p:spPr>
          <a:xfrm>
            <a:off x="563294" y="1128565"/>
            <a:ext cx="8414967" cy="1435029"/>
          </a:xfrm>
          <a:prstGeom prst="rect">
            <a:avLst/>
          </a:prstGeom>
        </p:spPr>
      </p:pic>
      <p:pic>
        <p:nvPicPr>
          <p:cNvPr id="6" name="Picture 5">
            <a:extLst>
              <a:ext uri="{FF2B5EF4-FFF2-40B4-BE49-F238E27FC236}">
                <a16:creationId xmlns:a16="http://schemas.microsoft.com/office/drawing/2014/main" id="{626F394B-B05B-410B-BE1B-421573630EAB}"/>
              </a:ext>
            </a:extLst>
          </p:cNvPr>
          <p:cNvPicPr>
            <a:picLocks noChangeAspect="1"/>
          </p:cNvPicPr>
          <p:nvPr/>
        </p:nvPicPr>
        <p:blipFill rotWithShape="1">
          <a:blip r:embed="rId5"/>
          <a:srcRect t="36370" b="37678"/>
          <a:stretch/>
        </p:blipFill>
        <p:spPr>
          <a:xfrm>
            <a:off x="563294" y="2767354"/>
            <a:ext cx="5072312" cy="1435029"/>
          </a:xfrm>
          <a:prstGeom prst="rect">
            <a:avLst/>
          </a:prstGeom>
        </p:spPr>
      </p:pic>
      <p:pic>
        <p:nvPicPr>
          <p:cNvPr id="8" name="Picture 7">
            <a:extLst>
              <a:ext uri="{FF2B5EF4-FFF2-40B4-BE49-F238E27FC236}">
                <a16:creationId xmlns:a16="http://schemas.microsoft.com/office/drawing/2014/main" id="{5BA21FB0-419C-45F1-A7B7-B0464F3C6B7A}"/>
              </a:ext>
            </a:extLst>
          </p:cNvPr>
          <p:cNvPicPr>
            <a:picLocks noChangeAspect="1"/>
          </p:cNvPicPr>
          <p:nvPr/>
        </p:nvPicPr>
        <p:blipFill>
          <a:blip r:embed="rId6"/>
          <a:stretch>
            <a:fillRect/>
          </a:stretch>
        </p:blipFill>
        <p:spPr>
          <a:xfrm>
            <a:off x="5824692" y="2563594"/>
            <a:ext cx="5563192" cy="3084542"/>
          </a:xfrm>
          <a:prstGeom prst="rect">
            <a:avLst/>
          </a:prstGeom>
        </p:spPr>
      </p:pic>
    </p:spTree>
    <p:extLst>
      <p:ext uri="{BB962C8B-B14F-4D97-AF65-F5344CB8AC3E}">
        <p14:creationId xmlns:p14="http://schemas.microsoft.com/office/powerpoint/2010/main" val="369133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636191" cy="587876"/>
          </a:xfrm>
        </p:spPr>
        <p:txBody>
          <a:bodyPr>
            <a:normAutofit/>
          </a:bodyPr>
          <a:lstStyle/>
          <a:p>
            <a:r>
              <a:rPr lang="en-US" cap="none">
                <a:solidFill>
                  <a:srgbClr val="0070C0"/>
                </a:solidFill>
                <a:latin typeface="Calibri" panose="020F0502020204030204" pitchFamily="34" charset="0"/>
                <a:cs typeface="Calibri" panose="020F0502020204030204" pitchFamily="34" charset="0"/>
              </a:rPr>
              <a:t>Outcome </a:t>
            </a:r>
            <a:r>
              <a:rPr lang="en-US" cap="none" dirty="0">
                <a:solidFill>
                  <a:srgbClr val="0070C0"/>
                </a:solidFill>
                <a:latin typeface="Calibri" panose="020F0502020204030204" pitchFamily="34" charset="0"/>
                <a:cs typeface="Calibri" panose="020F0502020204030204" pitchFamily="34" charset="0"/>
              </a:rPr>
              <a:t>Sample</a:t>
            </a:r>
            <a:endParaRPr lang="en-US" cap="none"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0856C31-43B1-4DC1-9BCE-6BFB977B25FB}"/>
              </a:ext>
            </a:extLst>
          </p:cNvPr>
          <p:cNvPicPr>
            <a:picLocks noChangeAspect="1"/>
          </p:cNvPicPr>
          <p:nvPr/>
        </p:nvPicPr>
        <p:blipFill>
          <a:blip r:embed="rId3"/>
          <a:stretch>
            <a:fillRect/>
          </a:stretch>
        </p:blipFill>
        <p:spPr>
          <a:xfrm>
            <a:off x="1871073" y="1128565"/>
            <a:ext cx="8449854" cy="3562847"/>
          </a:xfrm>
          <a:prstGeom prst="rect">
            <a:avLst/>
          </a:prstGeom>
        </p:spPr>
      </p:pic>
    </p:spTree>
    <p:extLst>
      <p:ext uri="{BB962C8B-B14F-4D97-AF65-F5344CB8AC3E}">
        <p14:creationId xmlns:p14="http://schemas.microsoft.com/office/powerpoint/2010/main" val="310213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636191" cy="354599"/>
          </a:xfrm>
        </p:spPr>
        <p:txBody>
          <a:bodyPr>
            <a:noAutofit/>
          </a:bodyPr>
          <a:lstStyle/>
          <a:p>
            <a:r>
              <a:rPr lang="en-US" cap="none" dirty="0">
                <a:solidFill>
                  <a:srgbClr val="0070C0"/>
                </a:solidFill>
                <a:latin typeface="Calibri" panose="020F0502020204030204" pitchFamily="34" charset="0"/>
                <a:cs typeface="Calibri" panose="020F0502020204030204" pitchFamily="34" charset="0"/>
              </a:rPr>
              <a:t>Outcome Sample (Target Report)</a:t>
            </a:r>
            <a:endParaRPr lang="en-US" cap="none"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EFDA8E3-24BE-4B45-B883-5EE15A61E3D4}"/>
              </a:ext>
            </a:extLst>
          </p:cNvPr>
          <p:cNvPicPr>
            <a:picLocks noChangeAspect="1"/>
          </p:cNvPicPr>
          <p:nvPr/>
        </p:nvPicPr>
        <p:blipFill rotWithShape="1">
          <a:blip r:embed="rId3"/>
          <a:srcRect b="4830"/>
          <a:stretch/>
        </p:blipFill>
        <p:spPr>
          <a:xfrm>
            <a:off x="4999790" y="895289"/>
            <a:ext cx="5369327" cy="4857442"/>
          </a:xfrm>
          <a:prstGeom prst="rect">
            <a:avLst/>
          </a:prstGeom>
        </p:spPr>
      </p:pic>
    </p:spTree>
    <p:extLst>
      <p:ext uri="{BB962C8B-B14F-4D97-AF65-F5344CB8AC3E}">
        <p14:creationId xmlns:p14="http://schemas.microsoft.com/office/powerpoint/2010/main" val="428339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636191" cy="587876"/>
          </a:xfrm>
        </p:spPr>
        <p:txBody>
          <a:bodyPr>
            <a:normAutofit/>
          </a:bodyPr>
          <a:lstStyle/>
          <a:p>
            <a:r>
              <a:rPr lang="en-US" cap="none" dirty="0">
                <a:solidFill>
                  <a:srgbClr val="0070C0"/>
                </a:solidFill>
                <a:latin typeface="Calibri" panose="020F0502020204030204" pitchFamily="34" charset="0"/>
                <a:cs typeface="Calibri" panose="020F0502020204030204" pitchFamily="34" charset="0"/>
              </a:rPr>
              <a:t>Outcome Sample (QA Report)</a:t>
            </a:r>
            <a:endParaRPr lang="en-US" cap="none"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1DB2A53-41D3-4AE3-A5F0-D527B0094965}"/>
              </a:ext>
            </a:extLst>
          </p:cNvPr>
          <p:cNvPicPr>
            <a:picLocks noChangeAspect="1"/>
          </p:cNvPicPr>
          <p:nvPr/>
        </p:nvPicPr>
        <p:blipFill>
          <a:blip r:embed="rId3"/>
          <a:stretch>
            <a:fillRect/>
          </a:stretch>
        </p:blipFill>
        <p:spPr>
          <a:xfrm>
            <a:off x="756425" y="1185864"/>
            <a:ext cx="10636191" cy="3336752"/>
          </a:xfrm>
          <a:prstGeom prst="rect">
            <a:avLst/>
          </a:prstGeom>
        </p:spPr>
      </p:pic>
    </p:spTree>
    <p:extLst>
      <p:ext uri="{BB962C8B-B14F-4D97-AF65-F5344CB8AC3E}">
        <p14:creationId xmlns:p14="http://schemas.microsoft.com/office/powerpoint/2010/main" val="322836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636191" cy="587876"/>
          </a:xfrm>
        </p:spPr>
        <p:txBody>
          <a:bodyPr>
            <a:normAutofit/>
          </a:bodyPr>
          <a:lstStyle/>
          <a:p>
            <a:r>
              <a:rPr lang="en-US" cap="none" dirty="0">
                <a:solidFill>
                  <a:srgbClr val="0070C0"/>
                </a:solidFill>
                <a:latin typeface="Calibri" panose="020F0502020204030204" pitchFamily="34" charset="0"/>
                <a:cs typeface="Calibri" panose="020F0502020204030204" pitchFamily="34" charset="0"/>
              </a:rPr>
              <a:t>Outcome Sample (QA Report)</a:t>
            </a:r>
            <a:endParaRPr lang="en-US" cap="none"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EFDA8E3-24BE-4B45-B883-5EE15A61E3D4}"/>
              </a:ext>
            </a:extLst>
          </p:cNvPr>
          <p:cNvPicPr>
            <a:picLocks noChangeAspect="1"/>
          </p:cNvPicPr>
          <p:nvPr/>
        </p:nvPicPr>
        <p:blipFill rotWithShape="1">
          <a:blip r:embed="rId3"/>
          <a:srcRect b="4966"/>
          <a:stretch/>
        </p:blipFill>
        <p:spPr>
          <a:xfrm>
            <a:off x="7128768" y="1159885"/>
            <a:ext cx="4420499" cy="4122330"/>
          </a:xfrm>
          <a:prstGeom prst="rect">
            <a:avLst/>
          </a:prstGeom>
        </p:spPr>
      </p:pic>
      <p:pic>
        <p:nvPicPr>
          <p:cNvPr id="2" name="Picture 1">
            <a:extLst>
              <a:ext uri="{FF2B5EF4-FFF2-40B4-BE49-F238E27FC236}">
                <a16:creationId xmlns:a16="http://schemas.microsoft.com/office/drawing/2014/main" id="{D4D85092-9DCA-4EF3-ACC0-488441DBA2E3}"/>
              </a:ext>
            </a:extLst>
          </p:cNvPr>
          <p:cNvPicPr>
            <a:picLocks noChangeAspect="1"/>
          </p:cNvPicPr>
          <p:nvPr/>
        </p:nvPicPr>
        <p:blipFill rotWithShape="1">
          <a:blip r:embed="rId4"/>
          <a:srcRect l="4858" t="55165"/>
          <a:stretch/>
        </p:blipFill>
        <p:spPr>
          <a:xfrm>
            <a:off x="390616" y="1221604"/>
            <a:ext cx="6578355" cy="1308434"/>
          </a:xfrm>
          <a:prstGeom prst="rect">
            <a:avLst/>
          </a:prstGeom>
        </p:spPr>
      </p:pic>
      <p:pic>
        <p:nvPicPr>
          <p:cNvPr id="3" name="Picture 2">
            <a:extLst>
              <a:ext uri="{FF2B5EF4-FFF2-40B4-BE49-F238E27FC236}">
                <a16:creationId xmlns:a16="http://schemas.microsoft.com/office/drawing/2014/main" id="{863759D0-7C31-42F1-A4F5-C885BE8F6104}"/>
              </a:ext>
            </a:extLst>
          </p:cNvPr>
          <p:cNvPicPr>
            <a:picLocks noChangeAspect="1"/>
          </p:cNvPicPr>
          <p:nvPr/>
        </p:nvPicPr>
        <p:blipFill rotWithShape="1">
          <a:blip r:embed="rId5"/>
          <a:srcRect l="22239" t="25832" r="22768" b="3481"/>
          <a:stretch/>
        </p:blipFill>
        <p:spPr>
          <a:xfrm>
            <a:off x="1180730" y="2720732"/>
            <a:ext cx="5850385" cy="2357296"/>
          </a:xfrm>
          <a:prstGeom prst="rect">
            <a:avLst/>
          </a:prstGeom>
        </p:spPr>
      </p:pic>
    </p:spTree>
    <p:extLst>
      <p:ext uri="{BB962C8B-B14F-4D97-AF65-F5344CB8AC3E}">
        <p14:creationId xmlns:p14="http://schemas.microsoft.com/office/powerpoint/2010/main" val="369788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3E4BD-8E5E-4932-A663-E0E4AA1C2E44}"/>
              </a:ext>
            </a:extLst>
          </p:cNvPr>
          <p:cNvSpPr>
            <a:spLocks noGrp="1"/>
          </p:cNvSpPr>
          <p:nvPr>
            <p:ph type="body" sz="half" idx="2"/>
          </p:nvPr>
        </p:nvSpPr>
        <p:spPr>
          <a:xfrm>
            <a:off x="913077" y="1437144"/>
            <a:ext cx="9242978" cy="1723308"/>
          </a:xfrm>
        </p:spPr>
        <p:txBody>
          <a:bodyPr/>
          <a:lstStyle/>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2800" dirty="0">
                <a:solidFill>
                  <a:srgbClr val="000000"/>
                </a:solidFill>
                <a:latin typeface="Calibri" panose="020F0502020204030204" pitchFamily="34" charset="0"/>
                <a:cs typeface="Calibri" panose="020F0502020204030204" pitchFamily="34" charset="0"/>
              </a:rPr>
              <a:t>GEMS &amp; Non-GEMS users, please send all documentation via email to your assigned Quality Assurance Specialist.</a:t>
            </a:r>
          </a:p>
          <a:p>
            <a:endParaRPr lang="en-US" dirty="0"/>
          </a:p>
        </p:txBody>
      </p:sp>
      <p:pic>
        <p:nvPicPr>
          <p:cNvPr id="5" name="Picture 4">
            <a:extLst>
              <a:ext uri="{FF2B5EF4-FFF2-40B4-BE49-F238E27FC236}">
                <a16:creationId xmlns:a16="http://schemas.microsoft.com/office/drawing/2014/main" id="{B7E8B750-356B-47FA-A136-30DAAC4BCC52}"/>
              </a:ext>
            </a:extLst>
          </p:cNvPr>
          <p:cNvPicPr>
            <a:picLocks noChangeAspect="1"/>
          </p:cNvPicPr>
          <p:nvPr/>
        </p:nvPicPr>
        <p:blipFill>
          <a:blip r:embed="rId4"/>
          <a:stretch>
            <a:fillRect/>
          </a:stretch>
        </p:blipFill>
        <p:spPr>
          <a:xfrm>
            <a:off x="9510153" y="2111083"/>
            <a:ext cx="1877731" cy="1353429"/>
          </a:xfrm>
          <a:prstGeom prst="rect">
            <a:avLst/>
          </a:prstGeom>
        </p:spPr>
      </p:pic>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474807" cy="587876"/>
          </a:xfrm>
        </p:spPr>
        <p:txBody>
          <a:bodyPr>
            <a:normAutofit/>
          </a:bodyPr>
          <a:lstStyle/>
          <a:p>
            <a:r>
              <a:rPr lang="en-US" altLang="en-US" sz="3600" cap="none" dirty="0">
                <a:solidFill>
                  <a:srgbClr val="0070C0"/>
                </a:solidFill>
                <a:latin typeface="Calibri" panose="020F0502020204030204" pitchFamily="34" charset="0"/>
                <a:cs typeface="Calibri" panose="020F0502020204030204" pitchFamily="34" charset="0"/>
              </a:rPr>
              <a:t>Documentation</a:t>
            </a:r>
            <a:endParaRPr lang="en-US"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17</a:t>
            </a:fld>
            <a:endParaRPr lang="en-US" dirty="0"/>
          </a:p>
        </p:txBody>
      </p:sp>
    </p:spTree>
    <p:extLst>
      <p:ext uri="{BB962C8B-B14F-4D97-AF65-F5344CB8AC3E}">
        <p14:creationId xmlns:p14="http://schemas.microsoft.com/office/powerpoint/2010/main" val="343078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18</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Formal Site Visit/Monitoring</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168676" y="855692"/>
            <a:ext cx="11904955" cy="4868897"/>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400" dirty="0">
                <a:solidFill>
                  <a:srgbClr val="000000"/>
                </a:solidFill>
                <a:latin typeface="Calibri" panose="020F0502020204030204" pitchFamily="34" charset="0"/>
                <a:cs typeface="Calibri" panose="020F0502020204030204" pitchFamily="34" charset="0"/>
              </a:rPr>
              <a:t>Each activity from FY 2021-22 received the signed copy of the Formal Site Visit Monitoring Report. Quality Assurance Staff will be reaching out to you on follow-up items, which will be incorporated into Desktop Monitoring as applicable.</a:t>
            </a:r>
          </a:p>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400" dirty="0">
                <a:solidFill>
                  <a:srgbClr val="000000"/>
                </a:solidFill>
                <a:latin typeface="Calibri" panose="020F0502020204030204" pitchFamily="34" charset="0"/>
                <a:cs typeface="Calibri" panose="020F0502020204030204" pitchFamily="34" charset="0"/>
              </a:rPr>
              <a:t>What to Plan for at your Site Visit: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Date selection options via Doodle poll and final selection by </a:t>
            </a:r>
            <a:r>
              <a:rPr lang="en-US" sz="2000" b="1" dirty="0">
                <a:solidFill>
                  <a:srgbClr val="000000"/>
                </a:solidFill>
                <a:latin typeface="Calibri" panose="020F0502020204030204" pitchFamily="34" charset="0"/>
                <a:cs typeface="Calibri" panose="020F0502020204030204" pitchFamily="34" charset="0"/>
              </a:rPr>
              <a:t>August 31</a:t>
            </a:r>
            <a:r>
              <a:rPr lang="en-US" sz="2000" b="1" baseline="30000" dirty="0">
                <a:solidFill>
                  <a:srgbClr val="000000"/>
                </a:solidFill>
                <a:latin typeface="Calibri" panose="020F0502020204030204" pitchFamily="34" charset="0"/>
                <a:cs typeface="Calibri" panose="020F0502020204030204" pitchFamily="34" charset="0"/>
              </a:rPr>
              <a:t>st</a:t>
            </a:r>
            <a:r>
              <a:rPr lang="en-US" sz="2000" dirty="0">
                <a:solidFill>
                  <a:srgbClr val="000000"/>
                </a:solidFill>
                <a:latin typeface="Calibri" panose="020F0502020204030204" pitchFamily="34" charset="0"/>
                <a:cs typeface="Calibri" panose="020F0502020204030204" pitchFamily="34" charset="0"/>
              </a:rPr>
              <a:t>.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Advance questions will be sent for completion </a:t>
            </a:r>
            <a:r>
              <a:rPr lang="en-US" sz="2000" b="1" u="sng" dirty="0">
                <a:solidFill>
                  <a:srgbClr val="000000"/>
                </a:solidFill>
                <a:latin typeface="Calibri" panose="020F0502020204030204" pitchFamily="34" charset="0"/>
                <a:cs typeface="Calibri" panose="020F0502020204030204" pitchFamily="34" charset="0"/>
              </a:rPr>
              <a:t>prior</a:t>
            </a:r>
            <a:r>
              <a:rPr lang="en-US" sz="2000" dirty="0">
                <a:solidFill>
                  <a:srgbClr val="000000"/>
                </a:solidFill>
                <a:latin typeface="Calibri" panose="020F0502020204030204" pitchFamily="34" charset="0"/>
                <a:cs typeface="Calibri" panose="020F0502020204030204" pitchFamily="34" charset="0"/>
              </a:rPr>
              <a:t> to the visit.</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 percentage of service records and related documentation to be reviewed as applicable. Some programs may have 100% of records reviewed.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Discussion on successes and barriers to implementing your program.</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Draft report sent to you for feedback and any missing documentation.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Final report sent to you for signature after updating. </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89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Services and Support</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957944" y="1589103"/>
            <a:ext cx="10276114" cy="2978727"/>
          </a:xfrm>
        </p:spPr>
        <p:txBody>
          <a:bodyPr>
            <a:noAutofit/>
          </a:bodyPr>
          <a:lstStyle/>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Let us know what services your Quality Assurance staff can help you with to be successful in</a:t>
            </a:r>
            <a:r>
              <a:rPr lang="en-US" sz="3200" dirty="0">
                <a:solidFill>
                  <a:srgbClr val="FF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implementing your program/activity.</a:t>
            </a:r>
          </a:p>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Ask for help </a:t>
            </a:r>
            <a:r>
              <a:rPr lang="en-US" sz="3200" b="1" u="sng" dirty="0">
                <a:solidFill>
                  <a:srgbClr val="000000"/>
                </a:solidFill>
                <a:latin typeface="Calibri" panose="020F0502020204030204" pitchFamily="34" charset="0"/>
                <a:cs typeface="Calibri" panose="020F0502020204030204" pitchFamily="34" charset="0"/>
              </a:rPr>
              <a:t>before</a:t>
            </a:r>
            <a:r>
              <a:rPr lang="en-US" sz="3200" dirty="0">
                <a:solidFill>
                  <a:srgbClr val="000000"/>
                </a:solidFill>
                <a:latin typeface="Calibri" panose="020F0502020204030204" pitchFamily="34" charset="0"/>
                <a:cs typeface="Calibri" panose="020F0502020204030204" pitchFamily="34" charset="0"/>
              </a:rPr>
              <a:t> reports are due, including additional training in how to use GEMS if needed. We can provide 1:1 training for staff if needed.</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19</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22021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74B4EC7E-4583-40F3-8C91-B8D81EB0D9C9}"/>
              </a:ext>
            </a:extLst>
          </p:cNvPr>
          <p:cNvPicPr>
            <a:picLocks noChangeAspect="1"/>
          </p:cNvPicPr>
          <p:nvPr/>
        </p:nvPicPr>
        <p:blipFill>
          <a:blip r:embed="rId3"/>
          <a:stretch>
            <a:fillRect/>
          </a:stretch>
        </p:blipFill>
        <p:spPr>
          <a:xfrm>
            <a:off x="1047565" y="1287264"/>
            <a:ext cx="5231022" cy="3684443"/>
          </a:xfrm>
          <a:prstGeom prst="rect">
            <a:avLst/>
          </a:prstGeom>
        </p:spPr>
      </p:pic>
      <p:sp>
        <p:nvSpPr>
          <p:cNvPr id="13" name="Title 12">
            <a:extLst>
              <a:ext uri="{FF2B5EF4-FFF2-40B4-BE49-F238E27FC236}">
                <a16:creationId xmlns:a16="http://schemas.microsoft.com/office/drawing/2014/main" id="{8DC2ED17-6FEF-4533-B2B3-67DA45611345}"/>
              </a:ext>
            </a:extLst>
          </p:cNvPr>
          <p:cNvSpPr>
            <a:spLocks noGrp="1"/>
          </p:cNvSpPr>
          <p:nvPr>
            <p:ph type="ctrTitle"/>
          </p:nvPr>
        </p:nvSpPr>
        <p:spPr>
          <a:xfrm>
            <a:off x="1189608" y="90030"/>
            <a:ext cx="9490229" cy="1019679"/>
          </a:xfrm>
        </p:spPr>
        <p:txBody>
          <a:bodyPr/>
          <a:lstStyle/>
          <a:p>
            <a:r>
              <a:rPr lang="en-US" dirty="0">
                <a:solidFill>
                  <a:srgbClr val="0082C8"/>
                </a:solidFill>
              </a:rPr>
              <a:t>We want to thank you!!</a:t>
            </a:r>
          </a:p>
        </p:txBody>
      </p:sp>
      <p:sp>
        <p:nvSpPr>
          <p:cNvPr id="12" name="Content Placeholder 11">
            <a:extLst>
              <a:ext uri="{FF2B5EF4-FFF2-40B4-BE49-F238E27FC236}">
                <a16:creationId xmlns:a16="http://schemas.microsoft.com/office/drawing/2014/main" id="{A3A254F4-F97F-46DB-8056-27DFF14C8E41}"/>
              </a:ext>
            </a:extLst>
          </p:cNvPr>
          <p:cNvSpPr>
            <a:spLocks noGrp="1"/>
          </p:cNvSpPr>
          <p:nvPr>
            <p:ph type="subTitle" idx="1"/>
          </p:nvPr>
        </p:nvSpPr>
        <p:spPr>
          <a:xfrm>
            <a:off x="6747028" y="1313897"/>
            <a:ext cx="4554246" cy="3861786"/>
          </a:xfrm>
        </p:spPr>
        <p:txBody>
          <a:bodyPr>
            <a:normAutofit fontScale="92500"/>
          </a:bodyPr>
          <a:lstStyle/>
          <a:p>
            <a:pPr marL="0" indent="0" algn="l">
              <a:buNone/>
            </a:pPr>
            <a:r>
              <a:rPr lang="en-US" dirty="0">
                <a:latin typeface="+mn-lt"/>
              </a:rPr>
              <a:t>Thank you for all your hard work to assist with completing Formal Site Visit reports AND submitting your 4th Quarter and Year-End reports. </a:t>
            </a:r>
          </a:p>
          <a:p>
            <a:pPr marL="0" indent="0" algn="l">
              <a:buNone/>
            </a:pPr>
            <a:r>
              <a:rPr lang="en-US" dirty="0">
                <a:latin typeface="+mn-lt"/>
              </a:rPr>
              <a:t>While not without challenges, we were all happy when the last button was pushed on the NCPC year-end report submissions</a:t>
            </a:r>
            <a:r>
              <a:rPr lang="en-US" dirty="0"/>
              <a:t>.</a:t>
            </a:r>
          </a:p>
          <a:p>
            <a:pPr algn="l"/>
            <a:endParaRPr lang="en-US" dirty="0"/>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063" y="6413500"/>
            <a:ext cx="642937" cy="407988"/>
          </a:xfrm>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350238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20</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Annual Impact Report</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1118586" y="958788"/>
            <a:ext cx="10049523" cy="4148700"/>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altLang="en-US" sz="2800" dirty="0">
                <a:solidFill>
                  <a:srgbClr val="000000"/>
                </a:solidFill>
                <a:latin typeface="Calibri" panose="020F0502020204030204" pitchFamily="34" charset="0"/>
                <a:cs typeface="Calibri" panose="020F0502020204030204" pitchFamily="34" charset="0"/>
              </a:rPr>
              <a:t>Your narratives and success stories are </a:t>
            </a:r>
            <a:r>
              <a:rPr lang="en-US" altLang="en-US" sz="2800" b="1" u="sng" dirty="0">
                <a:solidFill>
                  <a:srgbClr val="000000"/>
                </a:solidFill>
                <a:latin typeface="Calibri" panose="020F0502020204030204" pitchFamily="34" charset="0"/>
                <a:cs typeface="Calibri" panose="020F0502020204030204" pitchFamily="34" charset="0"/>
              </a:rPr>
              <a:t>VERY </a:t>
            </a:r>
            <a:r>
              <a:rPr lang="en-US" altLang="en-US" sz="2800" dirty="0">
                <a:solidFill>
                  <a:srgbClr val="000000"/>
                </a:solidFill>
                <a:latin typeface="Calibri" panose="020F0502020204030204" pitchFamily="34" charset="0"/>
                <a:cs typeface="Calibri" panose="020F0502020204030204" pitchFamily="34" charset="0"/>
              </a:rPr>
              <a:t>important for both annual reporting and in telling the story of the work we all do through Impact Reports. </a:t>
            </a:r>
          </a:p>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altLang="en-US" sz="2800" dirty="0">
                <a:solidFill>
                  <a:srgbClr val="000000"/>
                </a:solidFill>
                <a:latin typeface="Calibri" panose="020F0502020204030204" pitchFamily="34" charset="0"/>
                <a:cs typeface="Calibri" panose="020F0502020204030204" pitchFamily="34" charset="0"/>
              </a:rPr>
              <a:t>P&amp;E will review everything submitted in the prior year and consider whether additional information is needed from a DSP. If additional information is needed, a request will be sent by </a:t>
            </a:r>
            <a:r>
              <a:rPr lang="en-US" altLang="en-US" sz="2800" b="1" dirty="0">
                <a:solidFill>
                  <a:srgbClr val="000000"/>
                </a:solidFill>
                <a:latin typeface="Calibri" panose="020F0502020204030204" pitchFamily="34" charset="0"/>
                <a:cs typeface="Calibri" panose="020F0502020204030204" pitchFamily="34" charset="0"/>
              </a:rPr>
              <a:t>September 30</a:t>
            </a:r>
            <a:r>
              <a:rPr lang="en-US" altLang="en-US" sz="2800" b="1" baseline="30000" dirty="0">
                <a:solidFill>
                  <a:srgbClr val="000000"/>
                </a:solidFill>
                <a:latin typeface="Calibri" panose="020F0502020204030204" pitchFamily="34" charset="0"/>
                <a:cs typeface="Calibri" panose="020F0502020204030204" pitchFamily="34" charset="0"/>
              </a:rPr>
              <a:t>th</a:t>
            </a:r>
            <a:r>
              <a:rPr lang="en-US" altLang="en-US" sz="2800" dirty="0">
                <a:solidFill>
                  <a:srgbClr val="000000"/>
                </a:solidFill>
                <a:latin typeface="Calibri" panose="020F0502020204030204" pitchFamily="34" charset="0"/>
                <a:cs typeface="Calibri" panose="020F0502020204030204" pitchFamily="34" charset="0"/>
              </a:rPr>
              <a:t> and will be due by </a:t>
            </a:r>
            <a:r>
              <a:rPr lang="en-US" altLang="en-US" sz="2800" b="1" dirty="0">
                <a:solidFill>
                  <a:srgbClr val="000000"/>
                </a:solidFill>
                <a:latin typeface="Calibri" panose="020F0502020204030204" pitchFamily="34" charset="0"/>
                <a:cs typeface="Calibri" panose="020F0502020204030204" pitchFamily="34" charset="0"/>
              </a:rPr>
              <a:t>October 15</a:t>
            </a:r>
            <a:r>
              <a:rPr lang="en-US" altLang="en-US" sz="2800" b="1" baseline="30000" dirty="0">
                <a:solidFill>
                  <a:srgbClr val="000000"/>
                </a:solidFill>
                <a:latin typeface="Calibri" panose="020F0502020204030204" pitchFamily="34" charset="0"/>
                <a:cs typeface="Calibri" panose="020F0502020204030204" pitchFamily="34" charset="0"/>
              </a:rPr>
              <a:t>th</a:t>
            </a:r>
            <a:r>
              <a:rPr lang="en-US" altLang="en-US" sz="2800" b="1" dirty="0">
                <a:solidFill>
                  <a:srgbClr val="000000"/>
                </a:solidFill>
                <a:latin typeface="Calibri" panose="020F0502020204030204" pitchFamily="34" charset="0"/>
                <a:cs typeface="Calibri" panose="020F0502020204030204" pitchFamily="34" charset="0"/>
              </a:rPr>
              <a:t> with your 1</a:t>
            </a:r>
            <a:r>
              <a:rPr lang="en-US" altLang="en-US" sz="2800" b="1" baseline="30000" dirty="0">
                <a:solidFill>
                  <a:srgbClr val="000000"/>
                </a:solidFill>
                <a:latin typeface="Calibri" panose="020F0502020204030204" pitchFamily="34" charset="0"/>
                <a:cs typeface="Calibri" panose="020F0502020204030204" pitchFamily="34" charset="0"/>
              </a:rPr>
              <a:t>st</a:t>
            </a:r>
            <a:r>
              <a:rPr lang="en-US" altLang="en-US" sz="2800" b="1" dirty="0">
                <a:solidFill>
                  <a:srgbClr val="000000"/>
                </a:solidFill>
                <a:latin typeface="Calibri" panose="020F0502020204030204" pitchFamily="34" charset="0"/>
                <a:cs typeface="Calibri" panose="020F0502020204030204" pitchFamily="34" charset="0"/>
              </a:rPr>
              <a:t> Quarter report</a:t>
            </a:r>
            <a:r>
              <a:rPr lang="en-US" altLang="en-US" sz="2800" dirty="0">
                <a:solidFill>
                  <a:srgbClr val="000000"/>
                </a:solidFill>
                <a:latin typeface="Calibri" panose="020F0502020204030204" pitchFamily="34" charset="0"/>
                <a:cs typeface="Calibri" panose="020F0502020204030204" pitchFamily="34" charset="0"/>
              </a:rPr>
              <a:t>.</a:t>
            </a:r>
            <a:r>
              <a:rPr lang="en-US" altLang="en-US" sz="2800" dirty="0">
                <a:solidFill>
                  <a:srgbClr val="FF0000"/>
                </a:solidFill>
                <a:latin typeface="Calibri" panose="020F0502020204030204" pitchFamily="34" charset="0"/>
                <a:cs typeface="Calibri" panose="020F0502020204030204" pitchFamily="34" charset="0"/>
              </a:rPr>
              <a:t> </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MOSAIC/GEMS Update</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87262" y="1589103"/>
            <a:ext cx="9946795" cy="2978727"/>
          </a:xfrm>
        </p:spPr>
        <p:txBody>
          <a:bodyPr>
            <a:normAutofit lnSpcReduction="10000"/>
          </a:bodyPr>
          <a:lstStyle/>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
              <a:defRPr/>
            </a:pPr>
            <a:r>
              <a:rPr lang="en-US" sz="2400" dirty="0">
                <a:solidFill>
                  <a:srgbClr val="000000"/>
                </a:solidFill>
                <a:latin typeface="Arial"/>
              </a:rPr>
              <a:t>We worked with MOSAIC to create internal Subsidy reports that can be used by Fiscal and P&amp;E to better manage balancing and reporting.</a:t>
            </a:r>
          </a:p>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
              <a:defRPr/>
            </a:pPr>
            <a:r>
              <a:rPr lang="en-US" sz="2400" dirty="0">
                <a:solidFill>
                  <a:srgbClr val="000000"/>
                </a:solidFill>
                <a:latin typeface="Arial"/>
              </a:rPr>
              <a:t>Our next anticipated project is to update the PPR, which will include an opportunity for feedback by users. </a:t>
            </a:r>
          </a:p>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
              <a:defRPr/>
            </a:pPr>
            <a:r>
              <a:rPr lang="en-US" sz="2400" dirty="0">
                <a:solidFill>
                  <a:srgbClr val="000000"/>
                </a:solidFill>
                <a:latin typeface="Arial"/>
              </a:rPr>
              <a:t>We hope to create an Early Childhood Datamart where diverse data reports can be pulled in and mapped to help us track services and clients across programs. </a:t>
            </a:r>
          </a:p>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
              <a:defRPr/>
            </a:pPr>
            <a:r>
              <a:rPr lang="en-US" sz="2400" dirty="0">
                <a:solidFill>
                  <a:srgbClr val="000000"/>
                </a:solidFill>
                <a:latin typeface="Arial"/>
              </a:rPr>
              <a:t>We will be adding a data entry screen for Kaleidoscope.</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21</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286625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329280-EB71-4039-AF23-3FBEF12606FA}"/>
              </a:ext>
            </a:extLst>
          </p:cNvPr>
          <p:cNvSpPr/>
          <p:nvPr/>
        </p:nvSpPr>
        <p:spPr>
          <a:xfrm flipH="1">
            <a:off x="2184481" y="1119487"/>
            <a:ext cx="7221463" cy="3657599"/>
          </a:xfrm>
          <a:prstGeom prst="rect">
            <a:avLst/>
          </a:prstGeom>
          <a:gradFill>
            <a:gsLst>
              <a:gs pos="0">
                <a:srgbClr val="FF9016"/>
              </a:gs>
              <a:gs pos="100000">
                <a:srgbClr val="FF9016">
                  <a:alpha val="25000"/>
                </a:srgbClr>
              </a:gs>
              <a:gs pos="50000">
                <a:srgbClr val="FF9016">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a:t>
            </a:r>
          </a:p>
          <a:p>
            <a:pPr algn="ctr"/>
            <a:endParaRPr lang="en-US" sz="1400" dirty="0"/>
          </a:p>
        </p:txBody>
      </p:sp>
      <p:grpSp>
        <p:nvGrpSpPr>
          <p:cNvPr id="21" name="Group 20">
            <a:extLst>
              <a:ext uri="{FF2B5EF4-FFF2-40B4-BE49-F238E27FC236}">
                <a16:creationId xmlns:a16="http://schemas.microsoft.com/office/drawing/2014/main" id="{4A46D629-3A67-4E62-ACF4-4C75A1E4A075}"/>
              </a:ext>
              <a:ext uri="{C183D7F6-B498-43B3-948B-1728B52AA6E4}">
                <adec:decorative xmlns:adec="http://schemas.microsoft.com/office/drawing/2017/decorative" val="1"/>
              </a:ext>
            </a:extLst>
          </p:cNvPr>
          <p:cNvGrpSpPr/>
          <p:nvPr/>
        </p:nvGrpSpPr>
        <p:grpSpPr>
          <a:xfrm flipH="1">
            <a:off x="2559154" y="1430691"/>
            <a:ext cx="7608859" cy="3968802"/>
            <a:chOff x="-504722" y="82846"/>
            <a:chExt cx="7608859" cy="7429606"/>
          </a:xfrm>
        </p:grpSpPr>
        <p:sp>
          <p:nvSpPr>
            <p:cNvPr id="22" name="Rectangle 21">
              <a:extLst>
                <a:ext uri="{FF2B5EF4-FFF2-40B4-BE49-F238E27FC236}">
                  <a16:creationId xmlns:a16="http://schemas.microsoft.com/office/drawing/2014/main" id="{01A9BAF5-E3B3-4ED6-8102-BC89DE56EFA2}"/>
                </a:ext>
              </a:extLst>
            </p:cNvPr>
            <p:cNvSpPr/>
            <p:nvPr userDrawn="1"/>
          </p:nvSpPr>
          <p:spPr>
            <a:xfrm>
              <a:off x="-504722" y="665419"/>
              <a:ext cx="7221463" cy="6847033"/>
            </a:xfrm>
            <a:prstGeom prst="rect">
              <a:avLst/>
            </a:prstGeom>
            <a:gradFill>
              <a:gsLst>
                <a:gs pos="0">
                  <a:srgbClr val="0082C8"/>
                </a:gs>
                <a:gs pos="100000">
                  <a:srgbClr val="0082C8">
                    <a:alpha val="25000"/>
                  </a:srgbClr>
                </a:gs>
                <a:gs pos="50000">
                  <a:srgbClr val="0082C8">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4" name="Rectangle 23">
              <a:extLst>
                <a:ext uri="{FF2B5EF4-FFF2-40B4-BE49-F238E27FC236}">
                  <a16:creationId xmlns:a16="http://schemas.microsoft.com/office/drawing/2014/main" id="{EFF154F2-2DA0-4368-B1DA-C50663CCED1B}"/>
                </a:ext>
              </a:extLst>
            </p:cNvPr>
            <p:cNvSpPr/>
            <p:nvPr userDrawn="1"/>
          </p:nvSpPr>
          <p:spPr>
            <a:xfrm>
              <a:off x="-124733" y="82846"/>
              <a:ext cx="7228870" cy="6847031"/>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22FBA7-531F-46C7-82A6-4893F192746E}"/>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A767AA9-A6CF-4952-83DE-F14B3212BE51}"/>
              </a:ext>
            </a:extLst>
          </p:cNvPr>
          <p:cNvPicPr>
            <a:picLocks noChangeAspect="1"/>
          </p:cNvPicPr>
          <p:nvPr/>
        </p:nvPicPr>
        <p:blipFill>
          <a:blip r:embed="rId3"/>
          <a:stretch>
            <a:fillRect/>
          </a:stretch>
        </p:blipFill>
        <p:spPr>
          <a:xfrm>
            <a:off x="2946550" y="1736578"/>
            <a:ext cx="6459394" cy="3040508"/>
          </a:xfrm>
          <a:prstGeom prst="rect">
            <a:avLst/>
          </a:prstGeom>
        </p:spPr>
      </p:pic>
    </p:spTree>
    <p:extLst>
      <p:ext uri="{BB962C8B-B14F-4D97-AF65-F5344CB8AC3E}">
        <p14:creationId xmlns:p14="http://schemas.microsoft.com/office/powerpoint/2010/main" val="20707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23</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646331"/>
          </a:xfrm>
          <a:prstGeom prst="rect">
            <a:avLst/>
          </a:prstGeom>
          <a:noFill/>
        </p:spPr>
        <p:txBody>
          <a:bodyPr wrap="square" rtlCol="0">
            <a:spAutoFit/>
          </a:bodyPr>
          <a:lstStyle/>
          <a:p>
            <a:pPr algn="ctr"/>
            <a:r>
              <a:rPr lang="en-US" altLang="en-US" sz="3600" b="1" dirty="0">
                <a:solidFill>
                  <a:srgbClr val="0070C0"/>
                </a:solidFill>
                <a:latin typeface="Calibri" panose="020F0502020204030204" pitchFamily="34" charset="0"/>
                <a:ea typeface="+mj-ea"/>
                <a:cs typeface="Calibri" panose="020F0502020204030204" pitchFamily="34" charset="0"/>
              </a:rPr>
              <a:t>First quarter reports will be due in </a:t>
            </a:r>
            <a:r>
              <a:rPr lang="en-US" altLang="en-US" sz="3600" b="1" strike="sngStrike" dirty="0">
                <a:solidFill>
                  <a:srgbClr val="0070C0"/>
                </a:solidFill>
                <a:latin typeface="Calibri" panose="020F0502020204030204" pitchFamily="34" charset="0"/>
                <a:ea typeface="+mj-ea"/>
                <a:cs typeface="Calibri" panose="020F0502020204030204" pitchFamily="34" charset="0"/>
              </a:rPr>
              <a:t>90 days </a:t>
            </a:r>
            <a:r>
              <a:rPr lang="en-US" altLang="en-US" sz="3600" b="1" dirty="0">
                <a:solidFill>
                  <a:srgbClr val="0070C0"/>
                </a:solidFill>
                <a:latin typeface="Calibri" panose="020F0502020204030204" pitchFamily="34" charset="0"/>
                <a:ea typeface="+mj-ea"/>
                <a:cs typeface="Calibri" panose="020F0502020204030204" pitchFamily="34" charset="0"/>
              </a:rPr>
              <a:t>60 days!</a:t>
            </a:r>
            <a:endParaRPr lang="en-US" sz="3600" dirty="0"/>
          </a:p>
        </p:txBody>
      </p:sp>
      <p:pic>
        <p:nvPicPr>
          <p:cNvPr id="2" name="Picture 1">
            <a:extLst>
              <a:ext uri="{FF2B5EF4-FFF2-40B4-BE49-F238E27FC236}">
                <a16:creationId xmlns:a16="http://schemas.microsoft.com/office/drawing/2014/main" id="{D214DB60-805B-4688-9D9D-3656ABC47FEA}"/>
              </a:ext>
            </a:extLst>
          </p:cNvPr>
          <p:cNvPicPr>
            <a:picLocks noChangeAspect="1"/>
          </p:cNvPicPr>
          <p:nvPr/>
        </p:nvPicPr>
        <p:blipFill rotWithShape="1">
          <a:blip r:embed="rId4"/>
          <a:srcRect t="3887" b="3749"/>
          <a:stretch/>
        </p:blipFill>
        <p:spPr>
          <a:xfrm>
            <a:off x="3971956" y="1154098"/>
            <a:ext cx="4816257" cy="2956264"/>
          </a:xfrm>
          <a:prstGeom prst="rect">
            <a:avLst/>
          </a:prstGeom>
          <a:effectLst>
            <a:softEdge rad="165100"/>
          </a:effectLst>
        </p:spPr>
      </p:pic>
    </p:spTree>
    <p:extLst>
      <p:ext uri="{BB962C8B-B14F-4D97-AF65-F5344CB8AC3E}">
        <p14:creationId xmlns:p14="http://schemas.microsoft.com/office/powerpoint/2010/main" val="254959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Thank You</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4187300" y="1918639"/>
            <a:ext cx="7046757" cy="3416841"/>
          </a:xfrm>
        </p:spPr>
        <p:txBody>
          <a:bodyPr>
            <a:noAutofit/>
          </a:bodyPr>
          <a:lstStyle/>
          <a:p>
            <a:pPr lvl="0" algn="ctr" eaLnBrk="0" fontAlgn="base" hangingPunct="0">
              <a:lnSpc>
                <a:spcPct val="100000"/>
              </a:lnSpc>
              <a:spcBef>
                <a:spcPct val="0"/>
              </a:spcBef>
              <a:spcAft>
                <a:spcPct val="0"/>
              </a:spcAft>
            </a:pPr>
            <a:r>
              <a:rPr lang="en-US" altLang="en-US" sz="2400" dirty="0">
                <a:solidFill>
                  <a:srgbClr val="000000"/>
                </a:solidFill>
                <a:cs typeface="Calibri" panose="020F0502020204030204" pitchFamily="34" charset="0"/>
              </a:rPr>
              <a:t>Pamela Federline - </a:t>
            </a:r>
            <a:r>
              <a:rPr lang="en-US" altLang="en-US" sz="2400" dirty="0">
                <a:solidFill>
                  <a:srgbClr val="000000"/>
                </a:solidFill>
                <a:cs typeface="Calibri" panose="020F0502020204030204" pitchFamily="34" charset="0"/>
                <a:hlinkClick r:id="rId3">
                  <a:extLst>
                    <a:ext uri="{A12FA001-AC4F-418D-AE19-62706E023703}">
                      <ahyp:hlinkClr xmlns:ahyp="http://schemas.microsoft.com/office/drawing/2018/hyperlinkcolor" val="tx"/>
                    </a:ext>
                  </a:extLst>
                </a:hlinkClick>
              </a:rPr>
              <a:t>pfederline@ccpfc.org</a:t>
            </a:r>
            <a:endParaRPr lang="en-US" altLang="en-US" sz="2400" dirty="0">
              <a:solidFill>
                <a:srgbClr val="000000"/>
              </a:solidFill>
              <a:cs typeface="Calibri" panose="020F0502020204030204" pitchFamily="34" charset="0"/>
            </a:endParaRPr>
          </a:p>
          <a:p>
            <a:pPr lvl="0" algn="ctr" eaLnBrk="0" fontAlgn="base" hangingPunct="0">
              <a:lnSpc>
                <a:spcPct val="100000"/>
              </a:lnSpc>
              <a:spcBef>
                <a:spcPct val="0"/>
              </a:spcBef>
              <a:spcAft>
                <a:spcPct val="0"/>
              </a:spcAft>
            </a:pPr>
            <a:r>
              <a:rPr lang="en-US" altLang="en-US" sz="2400" dirty="0">
                <a:solidFill>
                  <a:srgbClr val="000000"/>
                </a:solidFill>
                <a:cs typeface="Calibri" panose="020F0502020204030204" pitchFamily="34" charset="0"/>
              </a:rPr>
              <a:t>Heather Gallagher – </a:t>
            </a:r>
            <a:r>
              <a:rPr lang="en-US" altLang="en-US" sz="2400" dirty="0">
                <a:solidFill>
                  <a:srgbClr val="000000"/>
                </a:solidFill>
                <a:cs typeface="Calibri" panose="020F0502020204030204" pitchFamily="34" charset="0"/>
                <a:hlinkClick r:id="rId4">
                  <a:extLst>
                    <a:ext uri="{A12FA001-AC4F-418D-AE19-62706E023703}">
                      <ahyp:hlinkClr xmlns:ahyp="http://schemas.microsoft.com/office/drawing/2018/hyperlinkcolor" val="tx"/>
                    </a:ext>
                  </a:extLst>
                </a:hlinkClick>
              </a:rPr>
              <a:t>hgallagher@ccpfc.org</a:t>
            </a:r>
            <a:endParaRPr lang="en-US" altLang="en-US" sz="2400" dirty="0">
              <a:solidFill>
                <a:srgbClr val="000000"/>
              </a:solidFill>
              <a:cs typeface="Calibri" panose="020F0502020204030204" pitchFamily="34" charset="0"/>
            </a:endParaRPr>
          </a:p>
          <a:p>
            <a:pPr lvl="0" algn="ctr" eaLnBrk="0" fontAlgn="base" hangingPunct="0">
              <a:lnSpc>
                <a:spcPct val="100000"/>
              </a:lnSpc>
              <a:spcBef>
                <a:spcPct val="0"/>
              </a:spcBef>
              <a:spcAft>
                <a:spcPct val="0"/>
              </a:spcAft>
            </a:pPr>
            <a:r>
              <a:rPr lang="en-US" altLang="en-US" sz="2400" dirty="0">
                <a:solidFill>
                  <a:srgbClr val="000000"/>
                </a:solidFill>
                <a:cs typeface="Calibri" panose="020F0502020204030204" pitchFamily="34" charset="0"/>
              </a:rPr>
              <a:t>Lydia Wiles - </a:t>
            </a:r>
            <a:r>
              <a:rPr lang="en-US" altLang="en-US" sz="2400" dirty="0">
                <a:solidFill>
                  <a:srgbClr val="000000"/>
                </a:solidFill>
                <a:cs typeface="Calibri" panose="020F0502020204030204" pitchFamily="34" charset="0"/>
                <a:hlinkClick r:id="rId5">
                  <a:extLst>
                    <a:ext uri="{A12FA001-AC4F-418D-AE19-62706E023703}">
                      <ahyp:hlinkClr xmlns:ahyp="http://schemas.microsoft.com/office/drawing/2018/hyperlinkcolor" val="tx"/>
                    </a:ext>
                  </a:extLst>
                </a:hlinkClick>
              </a:rPr>
              <a:t>lwiles@ccpfc.org</a:t>
            </a:r>
            <a:endParaRPr lang="en-US" altLang="en-US" sz="2400" dirty="0">
              <a:solidFill>
                <a:srgbClr val="000000"/>
              </a:solidFill>
              <a:cs typeface="Calibri" panose="020F0502020204030204" pitchFamily="34" charset="0"/>
            </a:endParaRPr>
          </a:p>
          <a:p>
            <a:pPr lvl="0" algn="ctr" eaLnBrk="0" fontAlgn="base" hangingPunct="0">
              <a:lnSpc>
                <a:spcPct val="100000"/>
              </a:lnSpc>
              <a:spcBef>
                <a:spcPct val="0"/>
              </a:spcBef>
              <a:spcAft>
                <a:spcPct val="0"/>
              </a:spcAft>
            </a:pPr>
            <a:r>
              <a:rPr lang="en-US" altLang="en-US" sz="2400" dirty="0">
                <a:solidFill>
                  <a:srgbClr val="000000"/>
                </a:solidFill>
              </a:rPr>
              <a:t>Visit the DSP Portal on the Partnership’s Website: </a:t>
            </a:r>
          </a:p>
          <a:p>
            <a:pPr lvl="0" algn="ctr" eaLnBrk="0" fontAlgn="base" hangingPunct="0">
              <a:lnSpc>
                <a:spcPct val="100000"/>
              </a:lnSpc>
              <a:spcBef>
                <a:spcPct val="0"/>
              </a:spcBef>
              <a:spcAft>
                <a:spcPct val="0"/>
              </a:spcAft>
            </a:pPr>
            <a:r>
              <a:rPr lang="en-US" altLang="en-US" sz="2400" dirty="0">
                <a:solidFill>
                  <a:srgbClr val="000000"/>
                </a:solidFill>
                <a:hlinkClick r:id="rId6">
                  <a:extLst>
                    <a:ext uri="{A12FA001-AC4F-418D-AE19-62706E023703}">
                      <ahyp:hlinkClr xmlns:ahyp="http://schemas.microsoft.com/office/drawing/2018/hyperlinkcolor" val="tx"/>
                    </a:ext>
                  </a:extLst>
                </a:hlinkClick>
              </a:rPr>
              <a:t>https://ccpfc.org/partners/dsp/</a:t>
            </a:r>
            <a:endParaRPr lang="en-US" altLang="en-US" sz="2400" dirty="0">
              <a:solidFill>
                <a:srgbClr val="000000"/>
              </a:solidFill>
            </a:endParaRPr>
          </a:p>
          <a:p>
            <a:pPr lvl="0" algn="ctr" eaLnBrk="0" fontAlgn="base" hangingPunct="0">
              <a:lnSpc>
                <a:spcPct val="100000"/>
              </a:lnSpc>
              <a:spcBef>
                <a:spcPct val="0"/>
              </a:spcBef>
              <a:spcAft>
                <a:spcPct val="0"/>
              </a:spcAft>
            </a:pPr>
            <a:endParaRPr lang="en-US" altLang="en-US" sz="2400" dirty="0">
              <a:solidFill>
                <a:srgbClr val="000000"/>
              </a:solidFill>
            </a:endParaRPr>
          </a:p>
          <a:p>
            <a:pPr lvl="0" algn="ctr" eaLnBrk="0" fontAlgn="base" hangingPunct="0">
              <a:lnSpc>
                <a:spcPct val="100000"/>
              </a:lnSpc>
              <a:spcBef>
                <a:spcPct val="0"/>
              </a:spcBef>
              <a:spcAft>
                <a:spcPct val="0"/>
              </a:spcAft>
            </a:pPr>
            <a:r>
              <a:rPr lang="en-US" altLang="en-US" sz="2400" b="1" dirty="0">
                <a:solidFill>
                  <a:srgbClr val="000000"/>
                </a:solidFill>
              </a:rPr>
              <a:t>For Fiscal Support, please contact: </a:t>
            </a:r>
          </a:p>
          <a:p>
            <a:pPr lvl="0" algn="ctr" eaLnBrk="0" fontAlgn="base" hangingPunct="0">
              <a:lnSpc>
                <a:spcPct val="100000"/>
              </a:lnSpc>
              <a:spcBef>
                <a:spcPct val="0"/>
              </a:spcBef>
              <a:spcAft>
                <a:spcPct val="0"/>
              </a:spcAft>
            </a:pPr>
            <a:r>
              <a:rPr lang="en-US" altLang="en-US" sz="2400" dirty="0">
                <a:solidFill>
                  <a:srgbClr val="000000"/>
                </a:solidFill>
              </a:rPr>
              <a:t>Marie Lilly – </a:t>
            </a:r>
            <a:r>
              <a:rPr lang="en-US" altLang="en-US" sz="2400" dirty="0">
                <a:solidFill>
                  <a:srgbClr val="000000"/>
                </a:solidFill>
                <a:hlinkClick r:id="rId7">
                  <a:extLst>
                    <a:ext uri="{A12FA001-AC4F-418D-AE19-62706E023703}">
                      <ahyp:hlinkClr xmlns:ahyp="http://schemas.microsoft.com/office/drawing/2018/hyperlinkcolor" val="tx"/>
                    </a:ext>
                  </a:extLst>
                </a:hlinkClick>
              </a:rPr>
              <a:t>mlilly@ccpfc.org</a:t>
            </a:r>
            <a:r>
              <a:rPr lang="en-US" altLang="en-US" sz="2400" dirty="0">
                <a:solidFill>
                  <a:srgbClr val="000000"/>
                </a:solidFill>
              </a:rPr>
              <a:t> </a:t>
            </a:r>
          </a:p>
          <a:p>
            <a:pPr lvl="0" algn="ctr" eaLnBrk="0" fontAlgn="base" hangingPunct="0">
              <a:lnSpc>
                <a:spcPct val="100000"/>
              </a:lnSpc>
              <a:spcBef>
                <a:spcPct val="0"/>
              </a:spcBef>
              <a:spcAft>
                <a:spcPct val="0"/>
              </a:spcAft>
            </a:pPr>
            <a:r>
              <a:rPr lang="en-US" altLang="en-US" sz="2400" dirty="0">
                <a:solidFill>
                  <a:srgbClr val="000000"/>
                </a:solidFill>
              </a:rPr>
              <a:t>Dottie Adams – </a:t>
            </a:r>
            <a:r>
              <a:rPr lang="en-US" altLang="en-US" sz="2400" dirty="0">
                <a:solidFill>
                  <a:srgbClr val="000000"/>
                </a:solidFill>
                <a:hlinkClick r:id="rId8">
                  <a:extLst>
                    <a:ext uri="{A12FA001-AC4F-418D-AE19-62706E023703}">
                      <ahyp:hlinkClr xmlns:ahyp="http://schemas.microsoft.com/office/drawing/2018/hyperlinkcolor" val="tx"/>
                    </a:ext>
                  </a:extLst>
                </a:hlinkClick>
              </a:rPr>
              <a:t>dadams@ccpfc.org</a:t>
            </a:r>
            <a:endParaRPr lang="en-US" altLang="en-US" sz="2400" dirty="0">
              <a:solidFill>
                <a:srgbClr val="000000"/>
              </a:solidFill>
            </a:endParaRP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24</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
        <p:nvSpPr>
          <p:cNvPr id="2" name="TextBox 1">
            <a:extLst>
              <a:ext uri="{FF2B5EF4-FFF2-40B4-BE49-F238E27FC236}">
                <a16:creationId xmlns:a16="http://schemas.microsoft.com/office/drawing/2014/main" id="{633E06BD-BEB4-4072-8F7A-7E0F408B640E}"/>
              </a:ext>
            </a:extLst>
          </p:cNvPr>
          <p:cNvSpPr txBox="1"/>
          <p:nvPr/>
        </p:nvSpPr>
        <p:spPr>
          <a:xfrm>
            <a:off x="4281151" y="1420427"/>
            <a:ext cx="7046756" cy="461665"/>
          </a:xfrm>
          <a:prstGeom prst="rect">
            <a:avLst/>
          </a:prstGeom>
          <a:noFill/>
        </p:spPr>
        <p:txBody>
          <a:bodyPr wrap="square" rtlCol="0">
            <a:spAutoFit/>
          </a:bodyPr>
          <a:lstStyle/>
          <a:p>
            <a:r>
              <a:rPr lang="en-US" altLang="en-US" sz="2400" b="1" dirty="0">
                <a:solidFill>
                  <a:srgbClr val="000000"/>
                </a:solidFill>
                <a:latin typeface="Calibri" panose="020F0502020204030204" pitchFamily="34" charset="0"/>
                <a:cs typeface="Calibri" panose="020F0502020204030204" pitchFamily="34" charset="0"/>
              </a:rPr>
              <a:t>For more information, contact any of the P&amp;E Team:</a:t>
            </a:r>
            <a:endParaRPr lang="en-US" sz="2400" dirty="0"/>
          </a:p>
        </p:txBody>
      </p:sp>
    </p:spTree>
    <p:extLst>
      <p:ext uri="{BB962C8B-B14F-4D97-AF65-F5344CB8AC3E}">
        <p14:creationId xmlns:p14="http://schemas.microsoft.com/office/powerpoint/2010/main" val="358616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48E2138-2ECD-445D-A598-60F27413DAA9}"/>
              </a:ext>
            </a:extLst>
          </p:cNvPr>
          <p:cNvGrpSpPr/>
          <p:nvPr/>
        </p:nvGrpSpPr>
        <p:grpSpPr>
          <a:xfrm>
            <a:off x="239838" y="759649"/>
            <a:ext cx="5770841" cy="4339319"/>
            <a:chOff x="2184481" y="1119487"/>
            <a:chExt cx="7955466" cy="4289143"/>
          </a:xfrm>
        </p:grpSpPr>
        <p:sp>
          <p:nvSpPr>
            <p:cNvPr id="17" name="Rectangle 16">
              <a:extLst>
                <a:ext uri="{FF2B5EF4-FFF2-40B4-BE49-F238E27FC236}">
                  <a16:creationId xmlns:a16="http://schemas.microsoft.com/office/drawing/2014/main" id="{38EAED3E-23BF-4EA5-AA25-B988C51ED749}"/>
                </a:ext>
              </a:extLst>
            </p:cNvPr>
            <p:cNvSpPr/>
            <p:nvPr/>
          </p:nvSpPr>
          <p:spPr>
            <a:xfrm flipH="1">
              <a:off x="2184481" y="1119487"/>
              <a:ext cx="7221463" cy="3657599"/>
            </a:xfrm>
            <a:prstGeom prst="rect">
              <a:avLst/>
            </a:prstGeom>
            <a:gradFill>
              <a:gsLst>
                <a:gs pos="0">
                  <a:srgbClr val="FF9016"/>
                </a:gs>
                <a:gs pos="100000">
                  <a:srgbClr val="FF9016">
                    <a:alpha val="25000"/>
                  </a:srgbClr>
                </a:gs>
                <a:gs pos="50000">
                  <a:srgbClr val="FF9016">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a:t>
              </a:r>
            </a:p>
            <a:p>
              <a:pPr algn="ctr"/>
              <a:endParaRPr lang="en-US" sz="1400" dirty="0"/>
            </a:p>
          </p:txBody>
        </p:sp>
        <p:grpSp>
          <p:nvGrpSpPr>
            <p:cNvPr id="18" name="Group 17">
              <a:extLst>
                <a:ext uri="{FF2B5EF4-FFF2-40B4-BE49-F238E27FC236}">
                  <a16:creationId xmlns:a16="http://schemas.microsoft.com/office/drawing/2014/main" id="{5C95D707-3952-4BCF-8BB0-3D41CE27F35A}"/>
                </a:ext>
                <a:ext uri="{C183D7F6-B498-43B3-948B-1728B52AA6E4}">
                  <adec:decorative xmlns:adec="http://schemas.microsoft.com/office/drawing/2017/decorative" val="1"/>
                </a:ext>
              </a:extLst>
            </p:cNvPr>
            <p:cNvGrpSpPr/>
            <p:nvPr/>
          </p:nvGrpSpPr>
          <p:grpSpPr>
            <a:xfrm flipH="1">
              <a:off x="2559154" y="1430691"/>
              <a:ext cx="7580793" cy="3977939"/>
              <a:chOff x="-476656" y="82846"/>
              <a:chExt cx="7580793" cy="7446710"/>
            </a:xfrm>
          </p:grpSpPr>
          <p:sp>
            <p:nvSpPr>
              <p:cNvPr id="19" name="Rectangle 18">
                <a:extLst>
                  <a:ext uri="{FF2B5EF4-FFF2-40B4-BE49-F238E27FC236}">
                    <a16:creationId xmlns:a16="http://schemas.microsoft.com/office/drawing/2014/main" id="{DC2AA852-E5AC-4EE7-9338-38EFBD7CDCD6}"/>
                  </a:ext>
                </a:extLst>
              </p:cNvPr>
              <p:cNvSpPr/>
              <p:nvPr userDrawn="1"/>
            </p:nvSpPr>
            <p:spPr>
              <a:xfrm>
                <a:off x="-476656" y="682524"/>
                <a:ext cx="7221464" cy="6847032"/>
              </a:xfrm>
              <a:prstGeom prst="rect">
                <a:avLst/>
              </a:prstGeom>
              <a:gradFill>
                <a:gsLst>
                  <a:gs pos="0">
                    <a:srgbClr val="0082C8"/>
                  </a:gs>
                  <a:gs pos="100000">
                    <a:srgbClr val="0082C8">
                      <a:alpha val="25000"/>
                    </a:srgbClr>
                  </a:gs>
                  <a:gs pos="50000">
                    <a:srgbClr val="0082C8">
                      <a:alpha val="5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0" name="Rectangle 19">
                <a:extLst>
                  <a:ext uri="{FF2B5EF4-FFF2-40B4-BE49-F238E27FC236}">
                    <a16:creationId xmlns:a16="http://schemas.microsoft.com/office/drawing/2014/main" id="{6EAD808B-1EE7-4434-B774-B6849AABB8AC}"/>
                  </a:ext>
                </a:extLst>
              </p:cNvPr>
              <p:cNvSpPr/>
              <p:nvPr userDrawn="1"/>
            </p:nvSpPr>
            <p:spPr>
              <a:xfrm>
                <a:off x="-124733" y="82846"/>
                <a:ext cx="7228870" cy="6847031"/>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 name="Picture 1">
            <a:extLst>
              <a:ext uri="{FF2B5EF4-FFF2-40B4-BE49-F238E27FC236}">
                <a16:creationId xmlns:a16="http://schemas.microsoft.com/office/drawing/2014/main" id="{ACB4EE68-942D-4693-80D8-E47CC2448FFF}"/>
              </a:ext>
            </a:extLst>
          </p:cNvPr>
          <p:cNvPicPr>
            <a:picLocks noChangeAspect="1"/>
          </p:cNvPicPr>
          <p:nvPr/>
        </p:nvPicPr>
        <p:blipFill>
          <a:blip r:embed="rId3"/>
          <a:stretch>
            <a:fillRect/>
          </a:stretch>
        </p:blipFill>
        <p:spPr>
          <a:xfrm>
            <a:off x="6408064" y="1145219"/>
            <a:ext cx="5173652" cy="4769019"/>
          </a:xfrm>
          <a:prstGeom prst="rect">
            <a:avLst/>
          </a:prstGeom>
        </p:spPr>
      </p:pic>
      <p:sp>
        <p:nvSpPr>
          <p:cNvPr id="22" name="Title 21">
            <a:extLst>
              <a:ext uri="{FF2B5EF4-FFF2-40B4-BE49-F238E27FC236}">
                <a16:creationId xmlns:a16="http://schemas.microsoft.com/office/drawing/2014/main" id="{13D49DFF-8D10-46C9-8F9A-A66D30700797}"/>
              </a:ext>
            </a:extLst>
          </p:cNvPr>
          <p:cNvSpPr>
            <a:spLocks noGrp="1"/>
          </p:cNvSpPr>
          <p:nvPr>
            <p:ph type="ctrTitle"/>
          </p:nvPr>
        </p:nvSpPr>
        <p:spPr>
          <a:xfrm>
            <a:off x="239837" y="275209"/>
            <a:ext cx="11406843" cy="484440"/>
          </a:xfrm>
        </p:spPr>
        <p:txBody>
          <a:bodyPr>
            <a:noAutofit/>
          </a:bodyPr>
          <a:lstStyle/>
          <a:p>
            <a:r>
              <a:rPr lang="en-US" sz="3600" dirty="0">
                <a:solidFill>
                  <a:srgbClr val="0082C8"/>
                </a:solidFill>
              </a:rPr>
              <a:t>C</a:t>
            </a:r>
            <a:r>
              <a:rPr lang="en-US" sz="3600" cap="none" dirty="0">
                <a:solidFill>
                  <a:srgbClr val="0082C8"/>
                </a:solidFill>
              </a:rPr>
              <a:t>ongratulations</a:t>
            </a:r>
            <a:r>
              <a:rPr lang="en-US" sz="3600" dirty="0">
                <a:solidFill>
                  <a:srgbClr val="0082C8"/>
                </a:solidFill>
              </a:rPr>
              <a:t> F</a:t>
            </a:r>
            <a:r>
              <a:rPr lang="en-US" sz="3600" cap="none" dirty="0">
                <a:solidFill>
                  <a:srgbClr val="0082C8"/>
                </a:solidFill>
              </a:rPr>
              <a:t>amily Connects</a:t>
            </a:r>
            <a:r>
              <a:rPr lang="en-US" sz="3600" dirty="0">
                <a:solidFill>
                  <a:srgbClr val="0082C8"/>
                </a:solidFill>
              </a:rPr>
              <a:t>!!</a:t>
            </a:r>
          </a:p>
        </p:txBody>
      </p:sp>
      <p:sp>
        <p:nvSpPr>
          <p:cNvPr id="25" name="TextBox 24">
            <a:extLst>
              <a:ext uri="{FF2B5EF4-FFF2-40B4-BE49-F238E27FC236}">
                <a16:creationId xmlns:a16="http://schemas.microsoft.com/office/drawing/2014/main" id="{55F81D2C-5847-469D-B37F-EFC0C8BC5B3C}"/>
              </a:ext>
            </a:extLst>
          </p:cNvPr>
          <p:cNvSpPr txBox="1"/>
          <p:nvPr/>
        </p:nvSpPr>
        <p:spPr>
          <a:xfrm>
            <a:off x="967667" y="1473694"/>
            <a:ext cx="4510572" cy="2800767"/>
          </a:xfrm>
          <a:prstGeom prst="rect">
            <a:avLst/>
          </a:prstGeom>
          <a:noFill/>
        </p:spPr>
        <p:txBody>
          <a:bodyPr wrap="square" rtlCol="0">
            <a:spAutoFit/>
          </a:bodyPr>
          <a:lstStyle/>
          <a:p>
            <a:r>
              <a:rPr lang="en-US" sz="2200" dirty="0"/>
              <a:t>Family Connects started providing newborn home visits virtually in October 2021. PFC is partnering with Carolina Collaborative Community Care (4C) and Cape Fear Valley Regional Medical Center for babies from Cumberland, Hoke, and Robeson counties born at CFVRMC.</a:t>
            </a:r>
          </a:p>
        </p:txBody>
      </p:sp>
    </p:spTree>
    <p:extLst>
      <p:ext uri="{BB962C8B-B14F-4D97-AF65-F5344CB8AC3E}">
        <p14:creationId xmlns:p14="http://schemas.microsoft.com/office/powerpoint/2010/main" val="294830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807391" y="2393653"/>
            <a:ext cx="9946795" cy="2668009"/>
          </a:xfrm>
        </p:spPr>
        <p:txBody>
          <a:bodyPr>
            <a:normAutofit fontScale="92500" lnSpcReduction="10000"/>
          </a:bodyPr>
          <a:lstStyle/>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Quarterly Reports/Program Progress Reports (PPR) on time</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Formal Site Visits (FSV) at least once during third quarter, sometimes more frequently.</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Tell us about program modifications requiring a change to your activities, outcomes, or what you track (e.g., CAD, logic model, or GEMS modifications)</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Changes to the point of contact / key personnel</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Change in budget – Contact Marie Lilly and cc Pamela </a:t>
            </a:r>
            <a:r>
              <a:rPr lang="en-US" altLang="en-US" sz="2400" dirty="0">
                <a:solidFill>
                  <a:srgbClr val="000000"/>
                </a:solidFill>
                <a:latin typeface="Arial"/>
              </a:rPr>
              <a:t>  </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4</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pic>
        <p:nvPicPr>
          <p:cNvPr id="5" name="Picture 4">
            <a:extLst>
              <a:ext uri="{FF2B5EF4-FFF2-40B4-BE49-F238E27FC236}">
                <a16:creationId xmlns:a16="http://schemas.microsoft.com/office/drawing/2014/main" id="{C979A0FC-BD06-4C22-B25E-FD98156F49A9}"/>
              </a:ext>
            </a:extLst>
          </p:cNvPr>
          <p:cNvPicPr>
            <a:picLocks noChangeAspect="1"/>
          </p:cNvPicPr>
          <p:nvPr/>
        </p:nvPicPr>
        <p:blipFill>
          <a:blip r:embed="rId4"/>
          <a:stretch>
            <a:fillRect/>
          </a:stretch>
        </p:blipFill>
        <p:spPr>
          <a:xfrm>
            <a:off x="2401504" y="1670347"/>
            <a:ext cx="7388992" cy="836694"/>
          </a:xfrm>
          <a:prstGeom prst="rect">
            <a:avLst/>
          </a:prstGeom>
        </p:spPr>
      </p:pic>
      <p:pic>
        <p:nvPicPr>
          <p:cNvPr id="20" name="Picture 19">
            <a:extLst>
              <a:ext uri="{FF2B5EF4-FFF2-40B4-BE49-F238E27FC236}">
                <a16:creationId xmlns:a16="http://schemas.microsoft.com/office/drawing/2014/main" id="{EF0F45A8-77B9-4E7B-91DF-363097DF15C3}"/>
              </a:ext>
            </a:extLst>
          </p:cNvPr>
          <p:cNvPicPr>
            <a:picLocks noChangeAspect="1"/>
          </p:cNvPicPr>
          <p:nvPr/>
        </p:nvPicPr>
        <p:blipFill rotWithShape="1">
          <a:blip r:embed="rId5"/>
          <a:srcRect t="15083"/>
          <a:stretch/>
        </p:blipFill>
        <p:spPr>
          <a:xfrm>
            <a:off x="4927107" y="406170"/>
            <a:ext cx="6622161" cy="1390169"/>
          </a:xfrm>
          <a:prstGeom prst="rect">
            <a:avLst/>
          </a:prstGeom>
        </p:spPr>
      </p:pic>
    </p:spTree>
    <p:extLst>
      <p:ext uri="{BB962C8B-B14F-4D97-AF65-F5344CB8AC3E}">
        <p14:creationId xmlns:p14="http://schemas.microsoft.com/office/powerpoint/2010/main" val="188316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5</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408083" y="150920"/>
            <a:ext cx="11310151" cy="1077218"/>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Smart Start </a:t>
            </a:r>
            <a:br>
              <a:rPr lang="en-US" altLang="en-US" sz="3200" b="1" dirty="0">
                <a:solidFill>
                  <a:srgbClr val="0070C0"/>
                </a:solidFill>
                <a:latin typeface="Calibri" panose="020F0502020204030204" pitchFamily="34" charset="0"/>
                <a:ea typeface="+mj-ea"/>
                <a:cs typeface="Calibri" panose="020F0502020204030204" pitchFamily="34" charset="0"/>
              </a:rPr>
            </a:br>
            <a:r>
              <a:rPr lang="en-US" altLang="en-US" sz="3200" b="1" dirty="0">
                <a:solidFill>
                  <a:srgbClr val="0070C0"/>
                </a:solidFill>
                <a:latin typeface="Calibri" panose="020F0502020204030204" pitchFamily="34" charset="0"/>
                <a:ea typeface="+mj-ea"/>
                <a:cs typeface="Calibri" panose="020F0502020204030204" pitchFamily="34" charset="0"/>
              </a:rPr>
              <a:t>Grant Expectations and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550416" y="1367161"/>
            <a:ext cx="10998852" cy="3613297"/>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200" b="1" dirty="0">
                <a:solidFill>
                  <a:srgbClr val="000000"/>
                </a:solidFill>
                <a:latin typeface="Calibri" panose="020F0502020204030204" pitchFamily="34" charset="0"/>
                <a:cs typeface="Calibri" panose="020F0502020204030204" pitchFamily="34" charset="0"/>
              </a:rPr>
              <a:t>Document for Review and Signature (DocuSign)</a:t>
            </a:r>
          </a:p>
          <a:p>
            <a:pPr marL="342900" lvl="0" indent="-342900" fontAlgn="base">
              <a:spcBef>
                <a:spcPct val="20000"/>
              </a:spcBef>
              <a:spcAft>
                <a:spcPct val="0"/>
              </a:spcAft>
              <a:buClr>
                <a:srgbClr val="E78A00"/>
              </a:buClr>
              <a:buSzPct val="75000"/>
              <a:buFont typeface="Wingdings" panose="05000000000000000000" pitchFamily="2" charset="2"/>
              <a:buChar char="v"/>
              <a:defRPr/>
            </a:pPr>
            <a:r>
              <a:rPr lang="en-US" altLang="en-US" sz="2200" b="1" dirty="0">
                <a:solidFill>
                  <a:srgbClr val="000000"/>
                </a:solidFill>
                <a:latin typeface="Calibri" panose="020F0502020204030204" pitchFamily="34" charset="0"/>
                <a:cs typeface="Calibri" panose="020F0502020204030204" pitchFamily="34" charset="0"/>
              </a:rPr>
              <a:t>Contract Activity Description (CAD)</a:t>
            </a:r>
            <a:endParaRPr lang="en-US" altLang="en-US" sz="2200" dirty="0">
              <a:solidFill>
                <a:srgbClr val="000000"/>
              </a:solidFill>
              <a:latin typeface="Calibri" panose="020F0502020204030204" pitchFamily="34" charset="0"/>
              <a:cs typeface="Calibri" panose="020F0502020204030204" pitchFamily="34" charset="0"/>
            </a:endParaRP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What you agreed to provide </a:t>
            </a:r>
            <a:r>
              <a:rPr lang="en-US" altLang="en-US" sz="2200" u="sng" dirty="0">
                <a:solidFill>
                  <a:srgbClr val="000000"/>
                </a:solidFill>
                <a:latin typeface="Calibri" panose="020F0502020204030204" pitchFamily="34" charset="0"/>
                <a:cs typeface="Calibri" panose="020F0502020204030204" pitchFamily="34" charset="0"/>
              </a:rPr>
              <a:t>and</a:t>
            </a:r>
            <a:r>
              <a:rPr lang="en-US" altLang="en-US" sz="2200" dirty="0">
                <a:solidFill>
                  <a:srgbClr val="000000"/>
                </a:solidFill>
                <a:latin typeface="Calibri" panose="020F0502020204030204" pitchFamily="34" charset="0"/>
                <a:cs typeface="Calibri" panose="020F0502020204030204" pitchFamily="34" charset="0"/>
              </a:rPr>
              <a:t> measure for Smart Start. </a:t>
            </a:r>
            <a:r>
              <a:rPr lang="en-US" altLang="en-US" sz="2200" i="1" dirty="0">
                <a:solidFill>
                  <a:srgbClr val="000000"/>
                </a:solidFill>
                <a:latin typeface="Calibri" panose="020F0502020204030204" pitchFamily="34" charset="0"/>
                <a:cs typeface="Calibri" panose="020F0502020204030204" pitchFamily="34" charset="0"/>
              </a:rPr>
              <a:t>(Are changes needed?) </a:t>
            </a:r>
          </a:p>
          <a:p>
            <a:pPr marL="342900" lvl="0" indent="-342900" fontAlgn="base">
              <a:spcBef>
                <a:spcPct val="20000"/>
              </a:spcBef>
              <a:spcAft>
                <a:spcPct val="0"/>
              </a:spcAft>
              <a:buClr>
                <a:srgbClr val="E78A00"/>
              </a:buClr>
              <a:buSzPct val="75000"/>
              <a:buFont typeface="Wingdings" panose="05000000000000000000" pitchFamily="2" charset="2"/>
              <a:buChar char="v"/>
              <a:defRPr/>
            </a:pPr>
            <a:r>
              <a:rPr lang="en-US" altLang="en-US" sz="2200" b="1" dirty="0">
                <a:solidFill>
                  <a:srgbClr val="000000"/>
                </a:solidFill>
                <a:latin typeface="Calibri" panose="020F0502020204030204" pitchFamily="34" charset="0"/>
                <a:cs typeface="Calibri" panose="020F0502020204030204" pitchFamily="34" charset="0"/>
              </a:rPr>
              <a:t>Logic Model</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know who to provide services to? </a:t>
            </a:r>
            <a:r>
              <a:rPr lang="en-US" altLang="en-US" sz="2200" i="1" dirty="0">
                <a:solidFill>
                  <a:srgbClr val="000000"/>
                </a:solidFill>
                <a:latin typeface="Calibri" panose="020F0502020204030204" pitchFamily="34" charset="0"/>
                <a:cs typeface="Calibri" panose="020F0502020204030204" pitchFamily="34" charset="0"/>
              </a:rPr>
              <a:t>(Established Need)</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Who do you provide them to specifically? </a:t>
            </a:r>
            <a:r>
              <a:rPr lang="en-US" altLang="en-US" sz="2200" i="1" dirty="0">
                <a:solidFill>
                  <a:srgbClr val="000000"/>
                </a:solidFill>
                <a:latin typeface="Calibri" panose="020F0502020204030204" pitchFamily="34" charset="0"/>
                <a:cs typeface="Calibri" panose="020F0502020204030204" pitchFamily="34" charset="0"/>
              </a:rPr>
              <a:t>(Target population – has this changed since allocation?) </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track activities? </a:t>
            </a:r>
            <a:r>
              <a:rPr lang="en-US" altLang="en-US" sz="2200" i="1" dirty="0">
                <a:solidFill>
                  <a:srgbClr val="000000"/>
                </a:solidFill>
                <a:latin typeface="Calibri" panose="020F0502020204030204" pitchFamily="34" charset="0"/>
                <a:cs typeface="Calibri" panose="020F0502020204030204" pitchFamily="34" charset="0"/>
              </a:rPr>
              <a:t>(Outputs) </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track results? </a:t>
            </a:r>
            <a:r>
              <a:rPr lang="en-US" altLang="en-US" sz="2200" i="1" dirty="0">
                <a:solidFill>
                  <a:srgbClr val="000000"/>
                </a:solidFill>
                <a:latin typeface="Calibri" panose="020F0502020204030204" pitchFamily="34" charset="0"/>
                <a:cs typeface="Calibri" panose="020F0502020204030204" pitchFamily="34" charset="0"/>
              </a:rPr>
              <a:t>(Outcomes) </a:t>
            </a:r>
          </a:p>
        </p:txBody>
      </p:sp>
    </p:spTree>
    <p:extLst>
      <p:ext uri="{BB962C8B-B14F-4D97-AF65-F5344CB8AC3E}">
        <p14:creationId xmlns:p14="http://schemas.microsoft.com/office/powerpoint/2010/main" val="93806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1"/>
          </p:nvPr>
        </p:nvSpPr>
        <p:spPr/>
        <p:txBody>
          <a:bodyPr/>
          <a:lstStyle/>
          <a:p>
            <a:fld id="{8C2E478F-E849-4A8C-AF1F-CBCC78A7CBFA}" type="slidenum">
              <a:rPr lang="en-US" smtClean="0"/>
              <a:pPr/>
              <a:t>6</a:t>
            </a:fld>
            <a:endParaRPr lang="en-US" dirty="0"/>
          </a:p>
        </p:txBody>
      </p:sp>
      <p:sp>
        <p:nvSpPr>
          <p:cNvPr id="6" name="Title 5">
            <a:extLst>
              <a:ext uri="{FF2B5EF4-FFF2-40B4-BE49-F238E27FC236}">
                <a16:creationId xmlns:a16="http://schemas.microsoft.com/office/drawing/2014/main" id="{816B11E7-ADFA-4CB6-B51E-12EBA4117902}"/>
              </a:ext>
            </a:extLst>
          </p:cNvPr>
          <p:cNvSpPr>
            <a:spLocks noGrp="1"/>
          </p:cNvSpPr>
          <p:nvPr>
            <p:ph type="title"/>
          </p:nvPr>
        </p:nvSpPr>
        <p:spPr>
          <a:xfrm>
            <a:off x="577048" y="275208"/>
            <a:ext cx="11019067" cy="583533"/>
          </a:xfrm>
        </p:spPr>
        <p:txBody>
          <a:bodyPr>
            <a:normAutofit fontScale="90000"/>
          </a:bodyPr>
          <a:lstStyle/>
          <a:p>
            <a:br>
              <a:rPr lang="en-US" dirty="0">
                <a:solidFill>
                  <a:srgbClr val="0082C8"/>
                </a:solidFill>
              </a:rPr>
            </a:br>
            <a:r>
              <a:rPr lang="en-US" cap="none" dirty="0">
                <a:solidFill>
                  <a:srgbClr val="0082C8"/>
                </a:solidFill>
              </a:rPr>
              <a:t>Grant Expectations and Requirements</a:t>
            </a:r>
            <a:br>
              <a:rPr lang="en-US" dirty="0">
                <a:solidFill>
                  <a:srgbClr val="0082C8"/>
                </a:solidFill>
              </a:rPr>
            </a:br>
            <a:endParaRPr lang="en-US" dirty="0">
              <a:solidFill>
                <a:srgbClr val="0082C8"/>
              </a:solidFill>
            </a:endParaRPr>
          </a:p>
        </p:txBody>
      </p:sp>
      <p:sp>
        <p:nvSpPr>
          <p:cNvPr id="8" name="TextBox 7">
            <a:extLst>
              <a:ext uri="{FF2B5EF4-FFF2-40B4-BE49-F238E27FC236}">
                <a16:creationId xmlns:a16="http://schemas.microsoft.com/office/drawing/2014/main" id="{765B1312-64B2-40F3-8B6F-71526485139D}"/>
              </a:ext>
            </a:extLst>
          </p:cNvPr>
          <p:cNvSpPr txBox="1"/>
          <p:nvPr/>
        </p:nvSpPr>
        <p:spPr>
          <a:xfrm>
            <a:off x="577048" y="1073001"/>
            <a:ext cx="11176987" cy="1557349"/>
          </a:xfrm>
          <a:prstGeom prst="rect">
            <a:avLst/>
          </a:prstGeom>
          <a:noFill/>
        </p:spPr>
        <p:txBody>
          <a:bodyPr wrap="square" rtlCol="0">
            <a:spAutoFit/>
          </a:bodyPr>
          <a:lstStyle/>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Contact Information Form </a:t>
            </a:r>
            <a:r>
              <a:rPr lang="en-US" sz="2800" dirty="0">
                <a:solidFill>
                  <a:srgbClr val="000000"/>
                </a:solidFill>
                <a:latin typeface="Calibri" panose="020F0502020204030204" pitchFamily="34" charset="0"/>
                <a:cs typeface="Calibri" panose="020F0502020204030204" pitchFamily="34" charset="0"/>
              </a:rPr>
              <a:t>(</a:t>
            </a:r>
            <a:r>
              <a:rPr lang="en-US" sz="2800" i="1" dirty="0">
                <a:solidFill>
                  <a:srgbClr val="000000"/>
                </a:solidFill>
                <a:latin typeface="Calibri" panose="020F0502020204030204" pitchFamily="34" charset="0"/>
                <a:cs typeface="Calibri" panose="020F0502020204030204" pitchFamily="34" charset="0"/>
              </a:rPr>
              <a:t>sent electronically</a:t>
            </a:r>
            <a:r>
              <a:rPr lang="en-US" sz="2800" dirty="0">
                <a:solidFill>
                  <a:srgbClr val="000000"/>
                </a:solidFill>
                <a:latin typeface="Calibri" panose="020F0502020204030204" pitchFamily="34" charset="0"/>
                <a:cs typeface="Calibri" panose="020F0502020204030204" pitchFamily="34" charset="0"/>
              </a:rPr>
              <a:t>)</a:t>
            </a:r>
          </a:p>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Media Consent Form </a:t>
            </a:r>
            <a:r>
              <a:rPr lang="en-US" sz="2800" dirty="0">
                <a:solidFill>
                  <a:srgbClr val="000000"/>
                </a:solidFill>
                <a:latin typeface="Calibri" panose="020F0502020204030204" pitchFamily="34" charset="0"/>
                <a:cs typeface="Calibri" panose="020F0502020204030204" pitchFamily="34" charset="0"/>
              </a:rPr>
              <a:t>(</a:t>
            </a:r>
            <a:r>
              <a:rPr lang="en-US" sz="2800" i="1" dirty="0">
                <a:solidFill>
                  <a:srgbClr val="000000"/>
                </a:solidFill>
                <a:latin typeface="Calibri" panose="020F0502020204030204" pitchFamily="34" charset="0"/>
                <a:cs typeface="Calibri" panose="020F0502020204030204" pitchFamily="34" charset="0"/>
              </a:rPr>
              <a:t>sent electronically</a:t>
            </a:r>
            <a:r>
              <a:rPr lang="en-US" sz="2800" dirty="0">
                <a:solidFill>
                  <a:srgbClr val="000000"/>
                </a:solidFill>
                <a:latin typeface="Calibri" panose="020F0502020204030204" pitchFamily="34" charset="0"/>
                <a:cs typeface="Calibri" panose="020F0502020204030204" pitchFamily="34" charset="0"/>
              </a:rPr>
              <a:t>)</a:t>
            </a:r>
          </a:p>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Dates for Reporting Outputs, Outcomes, and Program Progress Reports</a:t>
            </a:r>
            <a:endParaRPr lang="en-US" sz="2800" dirty="0">
              <a:solidFill>
                <a:srgbClr val="0000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B61E7D4-C30E-4A16-908B-766121E3E9FA}"/>
              </a:ext>
            </a:extLst>
          </p:cNvPr>
          <p:cNvPicPr>
            <a:picLocks noChangeAspect="1"/>
          </p:cNvPicPr>
          <p:nvPr/>
        </p:nvPicPr>
        <p:blipFill>
          <a:blip r:embed="rId4"/>
          <a:stretch>
            <a:fillRect/>
          </a:stretch>
        </p:blipFill>
        <p:spPr>
          <a:xfrm>
            <a:off x="1278384" y="2630350"/>
            <a:ext cx="8623768" cy="1807212"/>
          </a:xfrm>
          <a:prstGeom prst="rect">
            <a:avLst/>
          </a:prstGeom>
        </p:spPr>
      </p:pic>
    </p:spTree>
    <p:extLst>
      <p:ext uri="{BB962C8B-B14F-4D97-AF65-F5344CB8AC3E}">
        <p14:creationId xmlns:p14="http://schemas.microsoft.com/office/powerpoint/2010/main" val="611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Questions for Review</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87262" y="1589103"/>
            <a:ext cx="9946795" cy="2978727"/>
          </a:xfrm>
        </p:spPr>
        <p:txBody>
          <a:bodyPr>
            <a:noAutofit/>
          </a:bodyPr>
          <a:lstStyle/>
          <a:p>
            <a:pPr marL="457200" lvl="0" indent="-457200" eaLnBrk="0" fontAlgn="base" hangingPunct="0">
              <a:lnSpc>
                <a:spcPct val="100000"/>
              </a:lnSpc>
              <a:spcBef>
                <a:spcPct val="0"/>
              </a:spcBef>
              <a:spcAft>
                <a:spcPct val="0"/>
              </a:spcAft>
              <a:buClr>
                <a:srgbClr val="E78A00"/>
              </a:buClr>
              <a:buSzPct val="75000"/>
              <a:buFont typeface="Wingdings" panose="05000000000000000000" pitchFamily="2" charset="2"/>
              <a:buChar char="v"/>
              <a:defRPr/>
            </a:pPr>
            <a:r>
              <a:rPr lang="en-US" sz="2400" b="1" dirty="0">
                <a:solidFill>
                  <a:srgbClr val="000000"/>
                </a:solidFill>
                <a:latin typeface="Calibri" panose="020F0502020204030204" pitchFamily="34" charset="0"/>
                <a:cs typeface="Calibri" panose="020F0502020204030204" pitchFamily="34" charset="0"/>
              </a:rPr>
              <a:t>Grant Expectations and Requirements Questions</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Programmatic Requirements </a:t>
            </a:r>
            <a:r>
              <a:rPr lang="en-US" sz="2400" dirty="0">
                <a:solidFill>
                  <a:srgbClr val="000000"/>
                </a:solidFill>
                <a:latin typeface="Calibri" panose="020F0502020204030204" pitchFamily="34" charset="0"/>
                <a:cs typeface="Calibri" panose="020F0502020204030204" pitchFamily="34" charset="0"/>
              </a:rPr>
              <a:t>– has the activity model been modified at the national, regional, or state level? If so, update model on file with PFC.</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Reporting Outputs and Outcomes </a:t>
            </a:r>
            <a:r>
              <a:rPr lang="en-US" sz="2400" dirty="0">
                <a:solidFill>
                  <a:srgbClr val="000000"/>
                </a:solidFill>
                <a:latin typeface="Calibri" panose="020F0502020204030204" pitchFamily="34" charset="0"/>
                <a:cs typeface="Calibri" panose="020F0502020204030204" pitchFamily="34" charset="0"/>
              </a:rPr>
              <a:t>– has anything changed in the way you deliver </a:t>
            </a:r>
            <a:r>
              <a:rPr lang="en-US" sz="2400" b="1" dirty="0">
                <a:solidFill>
                  <a:srgbClr val="000000"/>
                </a:solidFill>
                <a:latin typeface="Calibri" panose="020F0502020204030204" pitchFamily="34" charset="0"/>
                <a:cs typeface="Calibri" panose="020F0502020204030204" pitchFamily="34" charset="0"/>
              </a:rPr>
              <a:t>services</a:t>
            </a:r>
            <a:r>
              <a:rPr lang="en-US" sz="2400" dirty="0">
                <a:solidFill>
                  <a:srgbClr val="000000"/>
                </a:solidFill>
                <a:latin typeface="Calibri" panose="020F0502020204030204" pitchFamily="34" charset="0"/>
                <a:cs typeface="Calibri" panose="020F0502020204030204" pitchFamily="34" charset="0"/>
              </a:rPr>
              <a:t>, </a:t>
            </a:r>
            <a:r>
              <a:rPr lang="en-US" sz="2400" b="1" u="sng" dirty="0">
                <a:solidFill>
                  <a:srgbClr val="000000"/>
                </a:solidFill>
                <a:latin typeface="Calibri" panose="020F0502020204030204" pitchFamily="34" charset="0"/>
                <a:cs typeface="Calibri" panose="020F0502020204030204" pitchFamily="34" charset="0"/>
              </a:rPr>
              <a:t>or</a:t>
            </a:r>
            <a:r>
              <a:rPr lang="en-US" sz="2400" dirty="0">
                <a:solidFill>
                  <a:srgbClr val="000000"/>
                </a:solidFill>
                <a:latin typeface="Calibri" panose="020F0502020204030204" pitchFamily="34" charset="0"/>
                <a:cs typeface="Calibri" panose="020F0502020204030204" pitchFamily="34" charset="0"/>
              </a:rPr>
              <a:t> in your </a:t>
            </a:r>
            <a:r>
              <a:rPr lang="en-US" sz="2400" b="1" dirty="0">
                <a:solidFill>
                  <a:srgbClr val="000000"/>
                </a:solidFill>
                <a:latin typeface="Calibri" panose="020F0502020204030204" pitchFamily="34" charset="0"/>
                <a:cs typeface="Calibri" panose="020F0502020204030204" pitchFamily="34" charset="0"/>
              </a:rPr>
              <a:t>program activities</a:t>
            </a:r>
            <a:r>
              <a:rPr lang="en-US" sz="2400" dirty="0">
                <a:solidFill>
                  <a:srgbClr val="000000"/>
                </a:solidFill>
                <a:latin typeface="Calibri" panose="020F0502020204030204" pitchFamily="34" charset="0"/>
                <a:cs typeface="Calibri" panose="020F0502020204030204" pitchFamily="34" charset="0"/>
              </a:rPr>
              <a:t>?  </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Review CAD and Logic Model for changes</a:t>
            </a:r>
            <a:r>
              <a:rPr lang="en-US" sz="2400" dirty="0">
                <a:solidFill>
                  <a:srgbClr val="000000"/>
                </a:solidFill>
                <a:latin typeface="Calibri" panose="020F0502020204030204" pitchFamily="34" charset="0"/>
                <a:cs typeface="Calibri" panose="020F0502020204030204" pitchFamily="34" charset="0"/>
              </a:rPr>
              <a:t>. If you still need to consider a CAD change, please request a meeting with Pamela Federline for assistance.</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413649"/>
            <a:ext cx="642731" cy="407804"/>
          </a:xfrm>
        </p:spPr>
        <p:txBody>
          <a:bodyPr/>
          <a:lstStyle/>
          <a:p>
            <a:fld id="{8C2E478F-E849-4A8C-AF1F-CBCC78A7CBFA}" type="slidenum">
              <a:rPr lang="en-US" smtClean="0"/>
              <a:pPr/>
              <a:t>7</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399840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8</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Programmatic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399495" y="855692"/>
            <a:ext cx="11149772" cy="4964308"/>
          </a:xfrm>
          <a:prstGeom prst="rect">
            <a:avLst/>
          </a:prstGeom>
          <a:noFill/>
        </p:spPr>
        <p:txBody>
          <a:bodyPr wrap="square" rtlCol="0">
            <a:spAutoFit/>
          </a:bodyPr>
          <a:lstStyle/>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b="1" dirty="0">
                <a:solidFill>
                  <a:srgbClr val="000000"/>
                </a:solidFill>
                <a:latin typeface="Calibri" panose="020F0502020204030204" pitchFamily="34" charset="0"/>
                <a:cs typeface="Calibri" panose="020F0502020204030204" pitchFamily="34" charset="0"/>
              </a:rPr>
              <a:t>Routine Manager Review </a:t>
            </a:r>
            <a:r>
              <a:rPr lang="en-US" altLang="en-US" dirty="0">
                <a:solidFill>
                  <a:srgbClr val="000000"/>
                </a:solidFill>
                <a:latin typeface="Calibri" panose="020F0502020204030204" pitchFamily="34" charset="0"/>
                <a:cs typeface="Calibri" panose="020F0502020204030204" pitchFamily="34" charset="0"/>
              </a:rPr>
              <a:t>- Review data entered against the </a:t>
            </a:r>
            <a:r>
              <a:rPr lang="en-US" altLang="en-US" i="1" dirty="0">
                <a:solidFill>
                  <a:srgbClr val="000000"/>
                </a:solidFill>
                <a:latin typeface="Calibri" panose="020F0502020204030204" pitchFamily="34" charset="0"/>
                <a:cs typeface="Calibri" panose="020F0502020204030204" pitchFamily="34" charset="0"/>
              </a:rPr>
              <a:t>Quality Assurance Report</a:t>
            </a:r>
            <a:r>
              <a:rPr lang="en-US" altLang="en-US" i="1" dirty="0">
                <a:solidFill>
                  <a:srgbClr val="FF0000"/>
                </a:solidFill>
                <a:latin typeface="Calibri" panose="020F0502020204030204" pitchFamily="34" charset="0"/>
                <a:cs typeface="Calibri" panose="020F0502020204030204" pitchFamily="34" charset="0"/>
              </a:rPr>
              <a:t> </a:t>
            </a:r>
            <a:r>
              <a:rPr lang="en-US" altLang="en-US" dirty="0">
                <a:solidFill>
                  <a:srgbClr val="000000"/>
                </a:solidFill>
                <a:latin typeface="Calibri" panose="020F0502020204030204" pitchFamily="34" charset="0"/>
                <a:cs typeface="Calibri" panose="020F0502020204030204" pitchFamily="34" charset="0"/>
              </a:rPr>
              <a:t>to assist with missing data and accuracy</a:t>
            </a:r>
          </a:p>
          <a:p>
            <a:pPr marL="742950" lvl="1" indent="-285750" fontAlgn="base">
              <a:lnSpc>
                <a:spcPct val="150000"/>
              </a:lnSpc>
              <a:spcBef>
                <a:spcPct val="20000"/>
              </a:spcBef>
              <a:spcAft>
                <a:spcPct val="0"/>
              </a:spcAft>
              <a:buClr>
                <a:srgbClr val="E78A00"/>
              </a:buClr>
              <a:buSzPct val="75000"/>
              <a:buFont typeface="Wingdings" panose="05000000000000000000" pitchFamily="2" charset="2"/>
              <a:buChar char="v"/>
              <a:defRPr/>
            </a:pPr>
            <a:r>
              <a:rPr lang="en-US" altLang="en-US" b="1" dirty="0">
                <a:solidFill>
                  <a:srgbClr val="000000"/>
                </a:solidFill>
                <a:latin typeface="Calibri" panose="020F0502020204030204" pitchFamily="34" charset="0"/>
                <a:cs typeface="Calibri" panose="020F0502020204030204" pitchFamily="34" charset="0"/>
              </a:rPr>
              <a:t>Desktop Monitoring – </a:t>
            </a:r>
            <a:r>
              <a:rPr lang="en-US" altLang="en-US" dirty="0">
                <a:solidFill>
                  <a:srgbClr val="000000"/>
                </a:solidFill>
                <a:latin typeface="Calibri" panose="020F0502020204030204" pitchFamily="34" charset="0"/>
                <a:cs typeface="Calibri" panose="020F0502020204030204" pitchFamily="34" charset="0"/>
              </a:rPr>
              <a:t>Review of program implementation and data </a:t>
            </a:r>
            <a:r>
              <a:rPr lang="en-US" altLang="en-US" b="1" i="1" dirty="0">
                <a:solidFill>
                  <a:srgbClr val="000000"/>
                </a:solidFill>
                <a:latin typeface="Calibri" panose="020F0502020204030204" pitchFamily="34" charset="0"/>
                <a:cs typeface="Calibri" panose="020F0502020204030204" pitchFamily="34" charset="0"/>
              </a:rPr>
              <a:t>prior to </a:t>
            </a:r>
            <a:r>
              <a:rPr lang="en-US" altLang="en-US" dirty="0">
                <a:solidFill>
                  <a:srgbClr val="000000"/>
                </a:solidFill>
                <a:latin typeface="Calibri" panose="020F0502020204030204" pitchFamily="34" charset="0"/>
                <a:cs typeface="Calibri" panose="020F0502020204030204" pitchFamily="34" charset="0"/>
              </a:rPr>
              <a:t>NCPC report submission</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b="1" dirty="0">
                <a:solidFill>
                  <a:srgbClr val="000000"/>
                </a:solidFill>
                <a:latin typeface="Calibri" panose="020F0502020204030204" pitchFamily="34" charset="0"/>
                <a:cs typeface="Calibri" panose="020F0502020204030204" pitchFamily="34" charset="0"/>
              </a:rPr>
              <a:t>Quarterly Reporting – </a:t>
            </a:r>
            <a:r>
              <a:rPr lang="en-US" altLang="en-US" dirty="0">
                <a:solidFill>
                  <a:srgbClr val="000000"/>
                </a:solidFill>
                <a:latin typeface="Calibri" panose="020F0502020204030204" pitchFamily="34" charset="0"/>
                <a:cs typeface="Calibri" panose="020F0502020204030204" pitchFamily="34" charset="0"/>
              </a:rPr>
              <a:t>Target Report/PPR review for accuracy </a:t>
            </a:r>
            <a:r>
              <a:rPr lang="en-US" altLang="en-US" b="1" i="1" dirty="0">
                <a:solidFill>
                  <a:srgbClr val="000000"/>
                </a:solidFill>
                <a:latin typeface="Calibri" panose="020F0502020204030204" pitchFamily="34" charset="0"/>
                <a:cs typeface="Calibri" panose="020F0502020204030204" pitchFamily="34" charset="0"/>
              </a:rPr>
              <a:t>before</a:t>
            </a:r>
            <a:r>
              <a:rPr lang="en-US" altLang="en-US" dirty="0">
                <a:solidFill>
                  <a:srgbClr val="000000"/>
                </a:solidFill>
                <a:latin typeface="Calibri" panose="020F0502020204030204" pitchFamily="34" charset="0"/>
                <a:cs typeface="Calibri" panose="020F0502020204030204" pitchFamily="34" charset="0"/>
              </a:rPr>
              <a:t> submission (GEMS users); Data review for non-GEMS users </a:t>
            </a:r>
          </a:p>
          <a:p>
            <a:pPr marL="1143000" lvl="2" indent="-228600" fontAlgn="base">
              <a:spcBef>
                <a:spcPct val="20000"/>
              </a:spcBef>
              <a:spcAft>
                <a:spcPct val="0"/>
              </a:spcAft>
              <a:buClr>
                <a:srgbClr val="E78A00"/>
              </a:buClr>
              <a:buSzPct val="65000"/>
              <a:buFont typeface="Wingdings" panose="05000000000000000000" pitchFamily="2" charset="2"/>
              <a:buChar char="§"/>
              <a:defRPr/>
            </a:pPr>
            <a:r>
              <a:rPr lang="en-US" b="1" dirty="0">
                <a:solidFill>
                  <a:srgbClr val="000000"/>
                </a:solidFill>
                <a:latin typeface="Calibri" panose="020F0502020204030204" pitchFamily="34" charset="0"/>
                <a:cs typeface="Calibri" panose="020F0502020204030204" pitchFamily="34" charset="0"/>
              </a:rPr>
              <a:t>Please</a:t>
            </a:r>
            <a:r>
              <a:rPr lang="en-US" dirty="0">
                <a:solidFill>
                  <a:srgbClr val="000000"/>
                </a:solidFill>
                <a:latin typeface="Calibri" panose="020F0502020204030204" pitchFamily="34" charset="0"/>
                <a:cs typeface="Calibri" panose="020F0502020204030204" pitchFamily="34" charset="0"/>
              </a:rPr>
              <a:t> let us know when GEMS quarterly Program Progress Reports (PPR) are completed (remember to hit SUBMIT).</a:t>
            </a:r>
          </a:p>
          <a:p>
            <a:pPr marL="1143000" lvl="2" indent="-228600" fontAlgn="base">
              <a:spcBef>
                <a:spcPct val="20000"/>
              </a:spcBef>
              <a:spcAft>
                <a:spcPct val="0"/>
              </a:spcAft>
              <a:buClr>
                <a:srgbClr val="E78A00"/>
              </a:buClr>
              <a:buSzPct val="65000"/>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After the quarterly reports have been submitted to P&amp;E, DSP</a:t>
            </a:r>
            <a:r>
              <a:rPr lang="en-US" dirty="0">
                <a:solidFill>
                  <a:srgbClr val="FF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staff </a:t>
            </a:r>
            <a:r>
              <a:rPr lang="en-US" b="1" u="sng" dirty="0">
                <a:solidFill>
                  <a:srgbClr val="000000"/>
                </a:solidFill>
                <a:latin typeface="Calibri" panose="020F0502020204030204" pitchFamily="34" charset="0"/>
                <a:cs typeface="Calibri" panose="020F0502020204030204" pitchFamily="34" charset="0"/>
              </a:rPr>
              <a:t>MUST</a:t>
            </a:r>
            <a:r>
              <a:rPr lang="en-US" dirty="0">
                <a:solidFill>
                  <a:srgbClr val="000000"/>
                </a:solidFill>
                <a:latin typeface="Calibri" panose="020F0502020204030204" pitchFamily="34" charset="0"/>
                <a:cs typeface="Calibri" panose="020F0502020204030204" pitchFamily="34" charset="0"/>
              </a:rPr>
              <a:t> notify our team </a:t>
            </a:r>
            <a:r>
              <a:rPr lang="en-US" b="1" dirty="0">
                <a:solidFill>
                  <a:srgbClr val="000000"/>
                </a:solidFill>
                <a:latin typeface="Calibri" panose="020F0502020204030204" pitchFamily="34" charset="0"/>
                <a:cs typeface="Calibri" panose="020F0502020204030204" pitchFamily="34" charset="0"/>
              </a:rPr>
              <a:t>prior to </a:t>
            </a:r>
            <a:r>
              <a:rPr lang="en-US" dirty="0">
                <a:solidFill>
                  <a:srgbClr val="000000"/>
                </a:solidFill>
                <a:latin typeface="Calibri" panose="020F0502020204030204" pitchFamily="34" charset="0"/>
                <a:cs typeface="Calibri" panose="020F0502020204030204" pitchFamily="34" charset="0"/>
              </a:rPr>
              <a:t>making changes to data in GEMS in the current or prior quarters. </a:t>
            </a:r>
            <a:r>
              <a:rPr lang="en-US" i="1" dirty="0">
                <a:solidFill>
                  <a:srgbClr val="000000"/>
                </a:solidFill>
                <a:latin typeface="Calibri" panose="020F0502020204030204" pitchFamily="34" charset="0"/>
                <a:cs typeface="Calibri" panose="020F0502020204030204" pitchFamily="34" charset="0"/>
              </a:rPr>
              <a:t>This is particularly important for prior quarter data already submitted to NCPC</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b="1" dirty="0">
                <a:solidFill>
                  <a:srgbClr val="000000"/>
                </a:solidFill>
                <a:latin typeface="Calibri" panose="020F0502020204030204" pitchFamily="34" charset="0"/>
                <a:cs typeface="Calibri" panose="020F0502020204030204" pitchFamily="34" charset="0"/>
              </a:rPr>
              <a:t>Documentation</a:t>
            </a:r>
            <a:r>
              <a:rPr lang="en-US" altLang="en-US" dirty="0">
                <a:solidFill>
                  <a:srgbClr val="000000"/>
                </a:solidFill>
                <a:latin typeface="Calibri" panose="020F0502020204030204" pitchFamily="34" charset="0"/>
                <a:cs typeface="Calibri" panose="020F0502020204030204" pitchFamily="34" charset="0"/>
              </a:rPr>
              <a:t> – Submit in GEMS or send to your assigned QA Specialist; Submit all supporting files/data (i.e., Excel rather than .pdf files for data) </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b="1" dirty="0">
                <a:solidFill>
                  <a:srgbClr val="000000"/>
                </a:solidFill>
                <a:latin typeface="Calibri" panose="020F0502020204030204" pitchFamily="34" charset="0"/>
                <a:cs typeface="Calibri" panose="020F0502020204030204" pitchFamily="34" charset="0"/>
              </a:rPr>
              <a:t>Formal Site Visit </a:t>
            </a:r>
            <a:r>
              <a:rPr lang="en-US" altLang="en-US" dirty="0">
                <a:solidFill>
                  <a:srgbClr val="000000"/>
                </a:solidFill>
                <a:latin typeface="Calibri" panose="020F0502020204030204" pitchFamily="34" charset="0"/>
                <a:cs typeface="Calibri" panose="020F0502020204030204" pitchFamily="34" charset="0"/>
              </a:rPr>
              <a:t>– We will begin this process earlier, and incorporate things we have learned and benefitted from last year’s process.</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73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5497609"/>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5554908"/>
            <a:ext cx="642731" cy="407804"/>
          </a:xfrm>
        </p:spPr>
        <p:txBody>
          <a:bodyPr/>
          <a:lstStyle/>
          <a:p>
            <a:fld id="{8C2E478F-E849-4A8C-AF1F-CBCC78A7CBFA}" type="slidenum">
              <a:rPr lang="en-US" smtClean="0"/>
              <a:pPr/>
              <a:t>9</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541538"/>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Outputs vs. Outcomes Samples</a:t>
            </a:r>
            <a:endParaRPr lang="en-US" dirty="0"/>
          </a:p>
        </p:txBody>
      </p:sp>
      <p:sp>
        <p:nvSpPr>
          <p:cNvPr id="2" name="TextBox 1">
            <a:extLst>
              <a:ext uri="{FF2B5EF4-FFF2-40B4-BE49-F238E27FC236}">
                <a16:creationId xmlns:a16="http://schemas.microsoft.com/office/drawing/2014/main" id="{ADB4346C-8A9C-4400-9946-131D8AAEAAB1}"/>
              </a:ext>
            </a:extLst>
          </p:cNvPr>
          <p:cNvSpPr txBox="1"/>
          <p:nvPr/>
        </p:nvSpPr>
        <p:spPr>
          <a:xfrm>
            <a:off x="2246049" y="1438184"/>
            <a:ext cx="7732451" cy="523220"/>
          </a:xfrm>
          <a:prstGeom prst="rect">
            <a:avLst/>
          </a:prstGeom>
          <a:noFill/>
        </p:spPr>
        <p:txBody>
          <a:bodyPr wrap="square" rtlCol="0">
            <a:spAutoFit/>
          </a:bodyPr>
          <a:lstStyle/>
          <a:p>
            <a:r>
              <a:rPr lang="en-US" sz="2800" dirty="0"/>
              <a:t>Outputs – Agreed on activities measured by Quarter</a:t>
            </a:r>
          </a:p>
        </p:txBody>
      </p:sp>
      <p:pic>
        <p:nvPicPr>
          <p:cNvPr id="7" name="Picture 9">
            <a:extLst>
              <a:ext uri="{FF2B5EF4-FFF2-40B4-BE49-F238E27FC236}">
                <a16:creationId xmlns:a16="http://schemas.microsoft.com/office/drawing/2014/main" id="{4EABBF26-B3F1-413F-A471-6D94A9C71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42" y="2056290"/>
            <a:ext cx="9721048" cy="16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497032"/>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2.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19B998-C0F0-415C-AF4D-F10DCCD30A25}">
  <ds:schemaRefs>
    <ds:schemaRef ds:uri="http://purl.org/dc/dcmitype/"/>
    <ds:schemaRef ds:uri="http://purl.org/dc/elements/1.1/"/>
    <ds:schemaRef ds:uri="http://schemas.openxmlformats.org/package/2006/metadata/core-properties"/>
    <ds:schemaRef ds:uri="http://www.w3.org/XML/1998/namespace"/>
    <ds:schemaRef ds:uri="http://purl.org/dc/terms/"/>
    <ds:schemaRef ds:uri="71af3243-3dd4-4a8d-8c0d-dd76da1f02a5"/>
    <ds:schemaRef ds:uri="http://schemas.microsoft.com/office/2006/documentManagement/types"/>
    <ds:schemaRef ds:uri="16c05727-aa75-4e4a-9b5f-8a80a116589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1318</Words>
  <Application>Microsoft Office PowerPoint</Application>
  <PresentationFormat>Widescreen</PresentationFormat>
  <Paragraphs>519</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Grant Expectations and Requirements FY 2022-23</vt:lpstr>
      <vt:lpstr>We want to thank you!!</vt:lpstr>
      <vt:lpstr>Congratulations Family Connects!!</vt:lpstr>
      <vt:lpstr>PowerPoint Presentation</vt:lpstr>
      <vt:lpstr>PowerPoint Presentation</vt:lpstr>
      <vt:lpstr> Grant Expectations and Requirements </vt:lpstr>
      <vt:lpstr>Questions for Review</vt:lpstr>
      <vt:lpstr>PowerPoint Presentation</vt:lpstr>
      <vt:lpstr>PowerPoint Presentation</vt:lpstr>
      <vt:lpstr>Quarterly Report</vt:lpstr>
      <vt:lpstr>PowerPoint Presentation</vt:lpstr>
      <vt:lpstr>Output Review</vt:lpstr>
      <vt:lpstr>Outcome Sample</vt:lpstr>
      <vt:lpstr>Outcome Sample (Target Report)</vt:lpstr>
      <vt:lpstr>Outcome Sample (QA Report)</vt:lpstr>
      <vt:lpstr>Outcome Sample (QA Report)</vt:lpstr>
      <vt:lpstr>Documentation</vt:lpstr>
      <vt:lpstr>PowerPoint Presentation</vt:lpstr>
      <vt:lpstr>Services and Support</vt:lpstr>
      <vt:lpstr>PowerPoint Presentation</vt:lpstr>
      <vt:lpstr>MOSAIC/GEMS Update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2021-10-15T15:52:56Z</dcterms:created>
  <dcterms:modified xsi:type="dcterms:W3CDTF">2022-08-15T12:52:04Z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